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70" r:id="rId2"/>
    <p:sldId id="271" r:id="rId3"/>
    <p:sldId id="272" r:id="rId4"/>
    <p:sldId id="273" r:id="rId5"/>
    <p:sldId id="274" r:id="rId6"/>
    <p:sldId id="276" r:id="rId7"/>
    <p:sldId id="277" r:id="rId8"/>
    <p:sldId id="279" r:id="rId9"/>
    <p:sldId id="280" r:id="rId10"/>
    <p:sldId id="282" r:id="rId11"/>
    <p:sldId id="283" r:id="rId12"/>
    <p:sldId id="287" r:id="rId13"/>
    <p:sldId id="284" r:id="rId14"/>
    <p:sldId id="288" r:id="rId15"/>
    <p:sldId id="289" r:id="rId16"/>
    <p:sldId id="290" r:id="rId17"/>
  </p:sldIdLst>
  <p:sldSz cx="9144000" cy="5143500" type="screen16x9"/>
  <p:notesSz cx="6858000" cy="9144000"/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45">
          <p15:clr>
            <a:srgbClr val="A4A3A4"/>
          </p15:clr>
        </p15:guide>
        <p15:guide id="2" orient="horz" pos="971">
          <p15:clr>
            <a:srgbClr val="A4A3A4"/>
          </p15:clr>
        </p15:guide>
        <p15:guide id="3" orient="horz" pos="2809">
          <p15:clr>
            <a:srgbClr val="A4A3A4"/>
          </p15:clr>
        </p15:guide>
        <p15:guide id="4" orient="horz" pos="2985">
          <p15:clr>
            <a:srgbClr val="A4A3A4"/>
          </p15:clr>
        </p15:guide>
        <p15:guide id="5" orient="horz" pos="789">
          <p15:clr>
            <a:srgbClr val="A4A3A4"/>
          </p15:clr>
        </p15:guide>
        <p15:guide id="6" orient="horz" pos="1332" userDrawn="1">
          <p15:clr>
            <a:srgbClr val="A4A3A4"/>
          </p15:clr>
        </p15:guide>
        <p15:guide id="7" orient="horz" pos="3137">
          <p15:clr>
            <a:srgbClr val="A4A3A4"/>
          </p15:clr>
        </p15:guide>
        <p15:guide id="8" orient="horz" pos="4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pos="2880">
          <p15:clr>
            <a:srgbClr val="A4A3A4"/>
          </p15:clr>
        </p15:guide>
        <p15:guide id="11" pos="363">
          <p15:clr>
            <a:srgbClr val="A4A3A4"/>
          </p15:clr>
        </p15:guide>
        <p15:guide id="12" pos="5396">
          <p15:clr>
            <a:srgbClr val="A4A3A4"/>
          </p15:clr>
        </p15:guide>
        <p15:guide id="13" pos="282">
          <p15:clr>
            <a:srgbClr val="A4A3A4"/>
          </p15:clr>
        </p15:guide>
        <p15:guide id="14" pos="3784">
          <p15:clr>
            <a:srgbClr val="A4A3A4"/>
          </p15:clr>
        </p15:guide>
        <p15:guide id="15" pos="3736">
          <p15:clr>
            <a:srgbClr val="A4A3A4"/>
          </p15:clr>
        </p15:guide>
        <p15:guide id="16" pos="2179">
          <p15:clr>
            <a:srgbClr val="A4A3A4"/>
          </p15:clr>
        </p15:guide>
        <p15:guide id="17" pos="5464">
          <p15:clr>
            <a:srgbClr val="A4A3A4"/>
          </p15:clr>
        </p15:guide>
        <p15:guide id="18" pos="386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C295"/>
    <a:srgbClr val="A79E70"/>
    <a:srgbClr val="DB5807"/>
    <a:srgbClr val="F66308"/>
    <a:srgbClr val="E17000"/>
    <a:srgbClr val="981E32"/>
    <a:srgbClr val="FFFFFF"/>
    <a:srgbClr val="C75B12"/>
    <a:srgbClr val="5B8F22"/>
    <a:srgbClr val="4D4F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02" autoAdjust="0"/>
    <p:restoredTop sz="95808" autoAdjust="0"/>
  </p:normalViewPr>
  <p:slideViewPr>
    <p:cSldViewPr snapToObjects="1" showGuides="1">
      <p:cViewPr varScale="1">
        <p:scale>
          <a:sx n="143" d="100"/>
          <a:sy n="143" d="100"/>
        </p:scale>
        <p:origin x="-312" y="-112"/>
      </p:cViewPr>
      <p:guideLst>
        <p:guide orient="horz" pos="245"/>
        <p:guide orient="horz" pos="971"/>
        <p:guide orient="horz" pos="2809"/>
        <p:guide orient="horz" pos="2985"/>
        <p:guide orient="horz" pos="789"/>
        <p:guide orient="horz" pos="1332"/>
        <p:guide orient="horz" pos="3137"/>
        <p:guide orient="horz" pos="425"/>
        <p:guide orient="horz" pos="2106"/>
        <p:guide pos="2880"/>
        <p:guide pos="363"/>
        <p:guide pos="5396"/>
        <p:guide pos="282"/>
        <p:guide pos="3784"/>
        <p:guide pos="3736"/>
        <p:guide pos="2179"/>
        <p:guide pos="5464"/>
        <p:guide pos="386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85" d="100"/>
          <a:sy n="85" d="100"/>
        </p:scale>
        <p:origin x="-3138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tags" Target="tags/tag1.xml"/><Relationship Id="rId22" Type="http://schemas.openxmlformats.org/officeDocument/2006/relationships/commentAuthors" Target="commentAuthors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 Regula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EBF33E-D9A7-42CC-B598-9AD8356CBB5A}" type="datetimeFigureOut">
              <a:rPr lang="en-US" smtClean="0">
                <a:latin typeface="Arial Regular"/>
              </a:rPr>
              <a:pPr/>
              <a:t>11/15/19</a:t>
            </a:fld>
            <a:endParaRPr lang="en-US" dirty="0">
              <a:latin typeface="Arial Regula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 Regul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EAAB5D-0CC4-45A8-B4B6-0B8B738A4E3F}" type="slidenum">
              <a:rPr lang="en-US" smtClean="0">
                <a:latin typeface="Arial Regular"/>
              </a:rPr>
              <a:pPr/>
              <a:t>‹#›</a:t>
            </a:fld>
            <a:endParaRPr lang="en-US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3476699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3B58700-9FA2-48CE-AC88-D71D45EB490A}" type="datetimeFigureOut">
              <a:rPr lang="en-US" smtClean="0"/>
              <a:pPr/>
              <a:t>11/15/19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E9BC4E5-2BC1-4F43-85DD-A1B8F74CB7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0042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FEBBD4D-A077-694F-949C-816E31DDFCB4}"/>
              </a:ext>
            </a:extLst>
          </p:cNvPr>
          <p:cNvSpPr/>
          <p:nvPr userDrawn="1"/>
        </p:nvSpPr>
        <p:spPr>
          <a:xfrm>
            <a:off x="0" y="4371107"/>
            <a:ext cx="9144000" cy="772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line dot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" y="-3597"/>
            <a:ext cx="9143245" cy="5150695"/>
          </a:xfrm>
          <a:prstGeom prst="rect">
            <a:avLst/>
          </a:prstGeom>
        </p:spPr>
      </p:pic>
      <p:pic>
        <p:nvPicPr>
          <p:cNvPr id="16" name="logo SLAC">
            <a:extLst>
              <a:ext uri="{FF2B5EF4-FFF2-40B4-BE49-F238E27FC236}">
                <a16:creationId xmlns:a16="http://schemas.microsoft.com/office/drawing/2014/main" xmlns="" id="{9B359C41-4F1D-C34A-A6F5-56B5093A7B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223" y="4566855"/>
            <a:ext cx="2302769" cy="6690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7214" y="402432"/>
            <a:ext cx="8008937" cy="1684735"/>
          </a:xfrm>
        </p:spPr>
        <p:txBody>
          <a:bodyPr anchor="b" anchorCtr="0">
            <a:noAutofit/>
          </a:bodyPr>
          <a:lstStyle>
            <a:lvl1pPr>
              <a:defRPr sz="43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056" y="2730330"/>
            <a:ext cx="7989887" cy="1640777"/>
          </a:xfrm>
        </p:spPr>
        <p:txBody>
          <a:bodyPr>
            <a:noAutofit/>
          </a:bodyPr>
          <a:lstStyle>
            <a:lvl1pPr marL="0" indent="0" algn="l">
              <a:lnSpc>
                <a:spcPct val="110000"/>
              </a:lnSpc>
              <a:buNone/>
              <a:defRPr sz="16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CA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557214" y="2066259"/>
            <a:ext cx="8008937" cy="47691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42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CA" dirty="0"/>
              <a:t>Click to edit Master subtitle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512191F-B767-D04B-9D40-AFF96A3B3B2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7056" y="4566854"/>
            <a:ext cx="2209800" cy="32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5187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0"/>
            <a:ext cx="6858019" cy="9395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" y="616458"/>
            <a:ext cx="8685294" cy="202692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" y="932688"/>
            <a:ext cx="8108950" cy="3799142"/>
          </a:xfrm>
        </p:spPr>
        <p:txBody>
          <a:bodyPr/>
          <a:lstStyle>
            <a:lvl1pPr>
              <a:buClr>
                <a:srgbClr val="981E32"/>
              </a:buClr>
              <a:defRPr/>
            </a:lvl1pPr>
            <a:lvl2pPr>
              <a:spcBef>
                <a:spcPts val="0"/>
              </a:spcBef>
              <a:buClr>
                <a:srgbClr val="981E32"/>
              </a:buClr>
              <a:defRPr sz="2200"/>
            </a:lvl2pPr>
            <a:lvl3pPr>
              <a:buClr>
                <a:srgbClr val="981E32"/>
              </a:buClr>
              <a:defRPr/>
            </a:lvl3pPr>
            <a:lvl4pPr>
              <a:buClr>
                <a:srgbClr val="981E32"/>
              </a:buClr>
              <a:defRPr sz="1800"/>
            </a:lvl4pPr>
            <a:lvl5pPr>
              <a:buClr>
                <a:srgbClr val="981E32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0"/>
            <a:ext cx="6858019" cy="9395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" y="616458"/>
            <a:ext cx="8685294" cy="202692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0"/>
            <a:ext cx="6858019" cy="9395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" y="616458"/>
            <a:ext cx="8685294" cy="202692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" y="932688"/>
            <a:ext cx="3886200" cy="3799142"/>
          </a:xfrm>
        </p:spPr>
        <p:txBody>
          <a:bodyPr/>
          <a:lstStyle>
            <a:lvl1pPr>
              <a:buClr>
                <a:srgbClr val="981E32"/>
              </a:buClr>
              <a:defRPr/>
            </a:lvl1pPr>
            <a:lvl2pPr>
              <a:buClr>
                <a:srgbClr val="981E32"/>
              </a:buClr>
              <a:defRPr/>
            </a:lvl2pPr>
            <a:lvl3pPr>
              <a:buClr>
                <a:srgbClr val="981E32"/>
              </a:buClr>
              <a:defRPr/>
            </a:lvl3pPr>
            <a:lvl4pPr>
              <a:buClr>
                <a:srgbClr val="981E32"/>
              </a:buClr>
              <a:defRPr/>
            </a:lvl4pPr>
            <a:lvl5pPr>
              <a:buClr>
                <a:srgbClr val="981E3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11" name="Content Placeholder 15"/>
          <p:cNvSpPr>
            <a:spLocks noGrp="1"/>
          </p:cNvSpPr>
          <p:nvPr>
            <p:ph sz="quarter" idx="15"/>
          </p:nvPr>
        </p:nvSpPr>
        <p:spPr>
          <a:xfrm>
            <a:off x="4648200" y="939547"/>
            <a:ext cx="3886200" cy="3799142"/>
          </a:xfrm>
        </p:spPr>
        <p:txBody>
          <a:bodyPr/>
          <a:lstStyle>
            <a:lvl1pPr>
              <a:buClr>
                <a:srgbClr val="981E32"/>
              </a:buClr>
              <a:defRPr/>
            </a:lvl1pPr>
            <a:lvl2pPr>
              <a:buClr>
                <a:srgbClr val="981E32"/>
              </a:buClr>
              <a:defRPr/>
            </a:lvl2pPr>
            <a:lvl3pPr>
              <a:buClr>
                <a:srgbClr val="981E32"/>
              </a:buClr>
              <a:defRPr/>
            </a:lvl3pPr>
            <a:lvl4pPr>
              <a:buClr>
                <a:srgbClr val="981E32"/>
              </a:buClr>
              <a:defRPr/>
            </a:lvl4pPr>
            <a:lvl5pPr>
              <a:buClr>
                <a:srgbClr val="981E3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0"/>
            <a:ext cx="6858019" cy="9395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" y="616458"/>
            <a:ext cx="8685294" cy="202692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3646488" y="939546"/>
            <a:ext cx="2442340" cy="1860804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CA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3646488" y="2914650"/>
            <a:ext cx="2442340" cy="1824038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CA" dirty="0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6242954" y="932688"/>
            <a:ext cx="2442340" cy="3799142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457201" y="932688"/>
            <a:ext cx="3013075" cy="37991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69646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Chart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0"/>
            <a:ext cx="6858019" cy="9395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" y="616458"/>
            <a:ext cx="8685294" cy="202692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5"/>
          </p:nvPr>
        </p:nvSpPr>
        <p:spPr>
          <a:xfrm>
            <a:off x="6007100" y="932688"/>
            <a:ext cx="2667000" cy="379914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xfrm>
            <a:off x="457200" y="932688"/>
            <a:ext cx="5484812" cy="37991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95472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 lIns="432000"/>
          <a:lstStyle>
            <a:lvl1pPr>
              <a:defRPr b="1" baseline="0">
                <a:solidFill>
                  <a:srgbClr val="FF0000"/>
                </a:solidFill>
              </a:defRPr>
            </a:lvl1pPr>
          </a:lstStyle>
          <a:p>
            <a:r>
              <a:rPr lang="en-CA" dirty="0"/>
              <a:t/>
            </a:r>
            <a:br>
              <a:rPr lang="en-CA" dirty="0"/>
            </a:br>
            <a:r>
              <a:rPr lang="en-CA" dirty="0"/>
              <a:t/>
            </a:r>
            <a:br>
              <a:rPr lang="en-CA" dirty="0"/>
            </a:br>
            <a:r>
              <a:rPr lang="en-CA" dirty="0"/>
              <a:t/>
            </a:r>
            <a:br>
              <a:rPr lang="en-CA" dirty="0"/>
            </a:br>
            <a:r>
              <a:rPr lang="en-CA" dirty="0"/>
              <a:t/>
            </a:r>
            <a:br>
              <a:rPr lang="en-CA" dirty="0"/>
            </a:br>
            <a:r>
              <a:rPr lang="en-CA" dirty="0"/>
              <a:t/>
            </a:r>
            <a:br>
              <a:rPr lang="en-CA" dirty="0"/>
            </a:br>
            <a:r>
              <a:rPr lang="en-CA" dirty="0"/>
              <a:t/>
            </a:r>
            <a:br>
              <a:rPr lang="en-CA" dirty="0"/>
            </a:br>
            <a:r>
              <a:rPr lang="en-CA" dirty="0"/>
              <a:t>***INSTRUCTIONS ON HOW TO APPLY IMAGE MASKING TO SLIDE LAYOUT***</a:t>
            </a:r>
            <a:br>
              <a:rPr lang="en-CA" dirty="0"/>
            </a:br>
            <a:r>
              <a:rPr lang="en-CA" dirty="0"/>
              <a:t>STEP 1: Click icon to insert image</a:t>
            </a:r>
            <a:br>
              <a:rPr lang="en-CA" dirty="0"/>
            </a:br>
            <a:r>
              <a:rPr lang="en-CA" dirty="0"/>
              <a:t>STEP 2: Once image is inserted, right-click image, and choose ‘Send to Back’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7691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1822" y="96818"/>
            <a:ext cx="8103570" cy="564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1" y="932688"/>
            <a:ext cx="8109919" cy="3771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66150" y="4738688"/>
            <a:ext cx="318932" cy="404813"/>
          </a:xfrm>
          <a:prstGeom prst="rect">
            <a:avLst/>
          </a:prstGeom>
        </p:spPr>
        <p:txBody>
          <a:bodyPr vert="horz" lIns="72000" tIns="57600" rIns="72000" bIns="45720" rtlCol="0" anchor="ctr"/>
          <a:lstStyle>
            <a:lvl1pPr algn="l">
              <a:defRPr sz="11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3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0" r:id="rId2"/>
    <p:sldLayoutId id="2147483675" r:id="rId3"/>
    <p:sldLayoutId id="2147483674" r:id="rId4"/>
    <p:sldLayoutId id="2147483671" r:id="rId5"/>
    <p:sldLayoutId id="2147483672" r:id="rId6"/>
    <p:sldLayoutId id="2147483673" r:id="rId7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chemeClr val="bg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300"/>
        </a:spcAft>
        <a:buClr>
          <a:schemeClr val="tx1"/>
        </a:buClr>
        <a:buFont typeface="Arial" pitchFamily="34" charset="0"/>
        <a:buNone/>
        <a:defRPr sz="2400" b="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23838" algn="l" defTabSz="914400" rtl="0" eaLnBrk="1" latinLnBrk="0" hangingPunct="1">
        <a:lnSpc>
          <a:spcPct val="120000"/>
        </a:lnSpc>
        <a:spcBef>
          <a:spcPts val="0"/>
        </a:spcBef>
        <a:spcAft>
          <a:spcPts val="0"/>
        </a:spcAft>
        <a:buClr>
          <a:schemeClr val="bg2"/>
        </a:buClr>
        <a:buSzPct val="120000"/>
        <a:buFont typeface="Arial" pitchFamily="34" charset="0"/>
        <a:buChar char="•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690563" indent="-233363" algn="l" defTabSz="914400" rtl="0" eaLnBrk="1" latinLnBrk="0" hangingPunct="1">
        <a:lnSpc>
          <a:spcPct val="120000"/>
        </a:lnSpc>
        <a:spcBef>
          <a:spcPts val="0"/>
        </a:spcBef>
        <a:buClr>
          <a:schemeClr val="bg2"/>
        </a:buClr>
        <a:buSzPct val="120000"/>
        <a:buFont typeface="Arial" pitchFamily="34" charset="0"/>
        <a:buChar char="-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14400" indent="-223838" algn="l" defTabSz="914400" rtl="0" eaLnBrk="1" latinLnBrk="0" hangingPunct="1">
        <a:lnSpc>
          <a:spcPct val="120000"/>
        </a:lnSpc>
        <a:spcBef>
          <a:spcPts val="0"/>
        </a:spcBef>
        <a:buClr>
          <a:schemeClr val="bg2"/>
        </a:buClr>
        <a:buSzPct val="120000"/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152000" indent="-180000" algn="l" defTabSz="914400" rtl="0" eaLnBrk="1" latinLnBrk="0" hangingPunct="1">
        <a:lnSpc>
          <a:spcPct val="120000"/>
        </a:lnSpc>
        <a:spcBef>
          <a:spcPts val="0"/>
        </a:spcBef>
        <a:buClr>
          <a:schemeClr val="bg2"/>
        </a:buClr>
        <a:buSzPct val="120000"/>
        <a:buFont typeface="Arial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683B2F-6D57-C548-8A9E-03A3562E67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7215" y="402432"/>
            <a:ext cx="6224586" cy="2169318"/>
          </a:xfrm>
        </p:spPr>
        <p:txBody>
          <a:bodyPr/>
          <a:lstStyle/>
          <a:p>
            <a:r>
              <a:rPr lang="en-US" dirty="0" err="1"/>
              <a:t>Pygion</a:t>
            </a:r>
            <a:r>
              <a:rPr lang="en-US" dirty="0"/>
              <a:t>: Flexible, Scalable Task-Based Parallelism with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5B06CE5-2453-5744-9153-F4F232F0F4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844" y="2571750"/>
            <a:ext cx="7989887" cy="1640777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Elliott Slaughter and Alex Aiken</a:t>
            </a:r>
          </a:p>
          <a:p>
            <a:r>
              <a:rPr lang="en-US" sz="2000" dirty="0">
                <a:solidFill>
                  <a:schemeClr val="tx1"/>
                </a:solidFill>
              </a:rPr>
              <a:t>SLAC and Stanford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Nov. 17, 2019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9271B6F-903A-4446-8C47-559324B37D43}"/>
              </a:ext>
            </a:extLst>
          </p:cNvPr>
          <p:cNvSpPr txBox="1"/>
          <p:nvPr/>
        </p:nvSpPr>
        <p:spPr>
          <a:xfrm>
            <a:off x="9660467" y="58758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715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0B9D4FA-9C73-F349-85D2-0D1593AE07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7DC02FED-28C0-EC42-96B6-42A3ED607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Optimizations in </a:t>
            </a:r>
            <a:r>
              <a:rPr lang="en-US" dirty="0" err="1"/>
              <a:t>Pygion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F29730C-71E6-584D-A3AB-09F9F303078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932688"/>
            <a:ext cx="8108950" cy="724662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Optimizations are critical to achieving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Out of 7 Regent optimizations, 5 work in </a:t>
            </a:r>
            <a:r>
              <a:rPr lang="en-US" dirty="0" err="1"/>
              <a:t>Pygion</a:t>
            </a:r>
            <a:r>
              <a:rPr lang="en-US" dirty="0"/>
              <a:t>, 1 irrelevant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1AD264EB-4306-1049-8B92-85E92D11DD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685967"/>
              </p:ext>
            </p:extLst>
          </p:nvPr>
        </p:nvGraphicFramePr>
        <p:xfrm>
          <a:off x="960307" y="1657350"/>
          <a:ext cx="7086600" cy="27129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62200">
                  <a:extLst>
                    <a:ext uri="{9D8B030D-6E8A-4147-A177-3AD203B41FA5}">
                      <a16:colId xmlns:a16="http://schemas.microsoft.com/office/drawing/2014/main" xmlns="" val="4093366161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xmlns="" val="1160761062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xmlns="" val="1467171846"/>
                    </a:ext>
                  </a:extLst>
                </a:gridCol>
              </a:tblGrid>
              <a:tr h="344678">
                <a:tc>
                  <a:txBody>
                    <a:bodyPr/>
                    <a:lstStyle/>
                    <a:p>
                      <a:r>
                        <a:rPr lang="en-US" sz="1600" b="1" dirty="0"/>
                        <a:t>Optimization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err="1"/>
                        <a:t>Pygion</a:t>
                      </a:r>
                      <a:endParaRPr lang="en-US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Regent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28777875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r>
                        <a:rPr lang="en-US" sz="1600" dirty="0"/>
                        <a:t>Index Launches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 (more on this later)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30385546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r>
                        <a:rPr lang="en-US" sz="1600" dirty="0"/>
                        <a:t>Futures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131898828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r>
                        <a:rPr lang="en-US" sz="1600" dirty="0"/>
                        <a:t>Mapping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95349373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r>
                        <a:rPr lang="en-US" sz="1600" dirty="0"/>
                        <a:t>Pointer Check Elision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77714082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r>
                        <a:rPr lang="en-US" sz="1600" dirty="0"/>
                        <a:t>Vectorization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871162719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Dynamic Branch Elision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Irrelevant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Irrelevant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463904503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r>
                        <a:rPr lang="en-US" sz="1600" dirty="0"/>
                        <a:t>Leaf/Inner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13390722"/>
                  </a:ext>
                </a:extLst>
              </a:tr>
            </a:tbl>
          </a:graphicData>
        </a:graphic>
      </p:graphicFrame>
      <p:sp>
        <p:nvSpPr>
          <p:cNvPr id="6" name="Content Placeholder 3">
            <a:extLst>
              <a:ext uri="{FF2B5EF4-FFF2-40B4-BE49-F238E27FC236}">
                <a16:creationId xmlns:a16="http://schemas.microsoft.com/office/drawing/2014/main" xmlns="" id="{BB69A146-A7AE-4043-9E7D-2CFD95A2E737}"/>
              </a:ext>
            </a:extLst>
          </p:cNvPr>
          <p:cNvSpPr txBox="1">
            <a:spLocks/>
          </p:cNvSpPr>
          <p:nvPr/>
        </p:nvSpPr>
        <p:spPr>
          <a:xfrm>
            <a:off x="457200" y="4400551"/>
            <a:ext cx="8108950" cy="700468"/>
          </a:xfrm>
          <a:prstGeom prst="rect">
            <a:avLst/>
          </a:prstGeom>
        </p:spPr>
        <p:txBody>
          <a:bodyPr vert="horz" lIns="0" tIns="0" rIns="0" bIns="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Clr>
                <a:srgbClr val="981E32"/>
              </a:buClr>
              <a:buFont typeface="Arial" pitchFamily="34" charset="0"/>
              <a:buNone/>
              <a:defRPr sz="2400" b="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383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ct val="120000"/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690563" indent="-233363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981E32"/>
              </a:buClr>
              <a:buSzPct val="120000"/>
              <a:buFont typeface="Arial" pitchFamily="34" charset="0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914400" indent="-223838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981E32"/>
              </a:buClr>
              <a:buSzPct val="12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152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981E32"/>
              </a:buClr>
              <a:buSzPct val="120000"/>
              <a:buFont typeface="Arial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dirty="0"/>
              <a:t>Also: control replication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[SC’17, SC’19] </a:t>
            </a:r>
            <a:r>
              <a:rPr lang="en-US" dirty="0"/>
              <a:t>is provided by Legion, enables scalability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/>
              <a:t>See paper for details</a:t>
            </a:r>
          </a:p>
        </p:txBody>
      </p:sp>
    </p:spTree>
    <p:extLst>
      <p:ext uri="{BB962C8B-B14F-4D97-AF65-F5344CB8AC3E}">
        <p14:creationId xmlns:p14="http://schemas.microsoft.com/office/powerpoint/2010/main" val="1562758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63594BB0-015C-3B48-A502-CB6B18AD44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C03AED57-FC1C-534A-AC19-575DF921B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Launch Optimization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C5A73C7-1DD1-D949-BD4B-CD9F0C39666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Courier" pitchFamily="2" charset="0"/>
                <a:ea typeface="Source Code Pro Medium" panose="020B0509030403020204" pitchFamily="49" charset="0"/>
              </a:rPr>
              <a:t>for </a:t>
            </a:r>
            <a:r>
              <a:rPr lang="en-US" sz="1800" dirty="0" err="1">
                <a:latin typeface="Courier" pitchFamily="2" charset="0"/>
                <a:ea typeface="Source Code Pro Medium" panose="020B0509030403020204" pitchFamily="49" charset="0"/>
              </a:rPr>
              <a:t>i</a:t>
            </a:r>
            <a:r>
              <a:rPr lang="en-US" sz="1800" dirty="0">
                <a:latin typeface="Courier" pitchFamily="2" charset="0"/>
                <a:ea typeface="Source Code Pro Medium" panose="020B0509030403020204" pitchFamily="49" charset="0"/>
              </a:rPr>
              <a:t> in range(2):</a:t>
            </a:r>
          </a:p>
          <a:p>
            <a:r>
              <a:rPr lang="en-US" sz="1800" dirty="0">
                <a:latin typeface="Courier" pitchFamily="2" charset="0"/>
                <a:ea typeface="Source Code Pro Medium" panose="020B0509030403020204" pitchFamily="49" charset="0"/>
              </a:rPr>
              <a:t>   </a:t>
            </a:r>
            <a:r>
              <a:rPr lang="en-US" sz="1800" dirty="0" err="1">
                <a:latin typeface="Courier" pitchFamily="2" charset="0"/>
                <a:ea typeface="Source Code Pro Medium" panose="020B0509030403020204" pitchFamily="49" charset="0"/>
              </a:rPr>
              <a:t>saxpy</a:t>
            </a:r>
            <a:r>
              <a:rPr lang="en-US" sz="1800" dirty="0">
                <a:latin typeface="Courier" pitchFamily="2" charset="0"/>
                <a:ea typeface="Source Code Pro Medium" panose="020B0509030403020204" pitchFamily="49" charset="0"/>
              </a:rPr>
              <a:t>(P[</a:t>
            </a:r>
            <a:r>
              <a:rPr lang="en-US" sz="1800" dirty="0" err="1">
                <a:latin typeface="Courier" pitchFamily="2" charset="0"/>
                <a:ea typeface="Source Code Pro Medium" panose="020B0509030403020204" pitchFamily="49" charset="0"/>
              </a:rPr>
              <a:t>i</a:t>
            </a:r>
            <a:r>
              <a:rPr lang="en-US" sz="1800" dirty="0">
                <a:latin typeface="Courier" pitchFamily="2" charset="0"/>
                <a:ea typeface="Source Code Pro Medium" panose="020B0509030403020204" pitchFamily="49" charset="0"/>
              </a:rPr>
              <a:t>], 1.23)</a:t>
            </a:r>
          </a:p>
          <a:p>
            <a:endParaRPr lang="en-US" sz="1800" dirty="0">
              <a:latin typeface="Courier" pitchFamily="2" charset="0"/>
              <a:ea typeface="Source Code Pro Medium" panose="020B0509030403020204" pitchFamily="49" charset="0"/>
            </a:endParaRPr>
          </a:p>
          <a:p>
            <a:endParaRPr lang="en-US" sz="1800" dirty="0">
              <a:latin typeface="Courier" pitchFamily="2" charset="0"/>
              <a:ea typeface="Source Code Pro Medium" panose="020B0509030403020204" pitchFamily="49" charset="0"/>
            </a:endParaRPr>
          </a:p>
          <a:p>
            <a:endParaRPr lang="en-US" sz="1800" dirty="0">
              <a:latin typeface="Courier" pitchFamily="2" charset="0"/>
              <a:ea typeface="Source Code Pro Medium" panose="020B0509030403020204" pitchFamily="49" charset="0"/>
            </a:endParaRPr>
          </a:p>
          <a:p>
            <a:r>
              <a:rPr lang="en-US" sz="1800" dirty="0" err="1">
                <a:latin typeface="Courier" pitchFamily="2" charset="0"/>
                <a:ea typeface="Source Code Pro Medium" panose="020B0509030403020204" pitchFamily="49" charset="0"/>
              </a:rPr>
              <a:t>index_launch</a:t>
            </a:r>
            <a:r>
              <a:rPr lang="en-US" sz="1800" dirty="0">
                <a:latin typeface="Courier" pitchFamily="2" charset="0"/>
                <a:ea typeface="Source Code Pro Medium" panose="020B0509030403020204" pitchFamily="49" charset="0"/>
              </a:rPr>
              <a:t>(</a:t>
            </a:r>
          </a:p>
          <a:p>
            <a:r>
              <a:rPr lang="en-US" sz="1800" dirty="0">
                <a:latin typeface="Courier" pitchFamily="2" charset="0"/>
                <a:ea typeface="Source Code Pro Medium" panose="020B0509030403020204" pitchFamily="49" charset="0"/>
              </a:rPr>
              <a:t>   [2], </a:t>
            </a:r>
            <a:r>
              <a:rPr lang="en-US" sz="1800" dirty="0" err="1">
                <a:latin typeface="Courier" pitchFamily="2" charset="0"/>
                <a:ea typeface="Source Code Pro Medium" panose="020B0509030403020204" pitchFamily="49" charset="0"/>
              </a:rPr>
              <a:t>saxpy</a:t>
            </a:r>
            <a:r>
              <a:rPr lang="en-US" sz="1800" dirty="0">
                <a:latin typeface="Courier" pitchFamily="2" charset="0"/>
                <a:ea typeface="Source Code Pro Medium" panose="020B0509030403020204" pitchFamily="49" charset="0"/>
              </a:rPr>
              <a:t>, P[ID], 1.23)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476D38D5-D7F6-1B48-A565-E3034A6207E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Normal Task Launch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O(N) time to enumerate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O(N) runtime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Limited scalability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1800" dirty="0"/>
              <a:t>Constant Time Launch (CTL)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O(1) time to enumerate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O(1) runtime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Superior scalability</a:t>
            </a:r>
          </a:p>
        </p:txBody>
      </p:sp>
    </p:spTree>
    <p:extLst>
      <p:ext uri="{BB962C8B-B14F-4D97-AF65-F5344CB8AC3E}">
        <p14:creationId xmlns:p14="http://schemas.microsoft.com/office/powerpoint/2010/main" val="757063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660BD6C7-CC75-C948-A6A6-671EFBAEBF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78333EB1-32FA-1A4A-AE51-308B16161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Time Launch (CTL) </a:t>
            </a:r>
            <a:r>
              <a:rPr lang="en-US" dirty="0" err="1"/>
              <a:t>Desugared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297D6AF-5106-6F45-BF27-ACF3D7C6DCB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>
                <a:latin typeface="+mn-lt"/>
              </a:rPr>
              <a:t>Original Code:</a:t>
            </a:r>
          </a:p>
          <a:p>
            <a:endParaRPr lang="en-US" sz="1800" dirty="0">
              <a:latin typeface="Courier" pitchFamily="2" charset="0"/>
            </a:endParaRPr>
          </a:p>
          <a:p>
            <a:r>
              <a:rPr lang="en-US" sz="1800" dirty="0" err="1">
                <a:latin typeface="Courier" pitchFamily="2" charset="0"/>
                <a:ea typeface="Source Code Pro Medium" panose="020B0509030403020204" pitchFamily="49" charset="0"/>
              </a:rPr>
              <a:t>index_launch</a:t>
            </a:r>
            <a:r>
              <a:rPr lang="en-US" sz="1800" dirty="0">
                <a:latin typeface="Courier" pitchFamily="2" charset="0"/>
                <a:ea typeface="Source Code Pro Medium" panose="020B0509030403020204" pitchFamily="49" charset="0"/>
              </a:rPr>
              <a:t>(</a:t>
            </a:r>
          </a:p>
          <a:p>
            <a:r>
              <a:rPr lang="en-US" sz="1800" dirty="0">
                <a:latin typeface="Courier" pitchFamily="2" charset="0"/>
                <a:ea typeface="Source Code Pro Medium" panose="020B0509030403020204" pitchFamily="49" charset="0"/>
              </a:rPr>
              <a:t>   [2], </a:t>
            </a:r>
            <a:r>
              <a:rPr lang="en-US" sz="1800" dirty="0" err="1">
                <a:latin typeface="Courier" pitchFamily="2" charset="0"/>
                <a:ea typeface="Source Code Pro Medium" panose="020B0509030403020204" pitchFamily="49" charset="0"/>
              </a:rPr>
              <a:t>saxpy</a:t>
            </a:r>
            <a:r>
              <a:rPr lang="en-US" sz="1800" dirty="0">
                <a:latin typeface="Courier" pitchFamily="2" charset="0"/>
                <a:ea typeface="Source Code Pro Medium" panose="020B0509030403020204" pitchFamily="49" charset="0"/>
              </a:rPr>
              <a:t>, P[ID], 1.23)</a:t>
            </a:r>
          </a:p>
          <a:p>
            <a:endParaRPr lang="en-US" sz="1800" dirty="0">
              <a:latin typeface="Courier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Good: One API call into Legion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Good: Python code is O(1)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Meh: Symbolic loop variable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B7C386E8-AF7C-7D42-85DB-B72EFC97FDB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+mn-lt"/>
              </a:rPr>
              <a:t>After Optimization:</a:t>
            </a:r>
          </a:p>
          <a:p>
            <a:endParaRPr lang="en-US" sz="1800" dirty="0">
              <a:latin typeface="Courier" pitchFamily="2" charset="0"/>
            </a:endParaRPr>
          </a:p>
          <a:p>
            <a:r>
              <a:rPr lang="en-US" sz="1800" dirty="0">
                <a:latin typeface="Courier" pitchFamily="2" charset="0"/>
                <a:ea typeface="Source Code Pro Medium" panose="020B0509030403020204" pitchFamily="49" charset="0"/>
              </a:rPr>
              <a:t>P_ID = </a:t>
            </a:r>
            <a:r>
              <a:rPr lang="en-US" sz="1800" dirty="0" err="1">
                <a:latin typeface="Courier" pitchFamily="2" charset="0"/>
                <a:ea typeface="Source Code Pro Medium" panose="020B0509030403020204" pitchFamily="49" charset="0"/>
              </a:rPr>
              <a:t>SymbolicAcess</a:t>
            </a:r>
            <a:r>
              <a:rPr lang="en-US" sz="1800" dirty="0">
                <a:latin typeface="Courier" pitchFamily="2" charset="0"/>
                <a:ea typeface="Source Code Pro Medium" panose="020B0509030403020204" pitchFamily="49" charset="0"/>
              </a:rPr>
              <a:t>(</a:t>
            </a:r>
          </a:p>
          <a:p>
            <a:r>
              <a:rPr lang="en-US" sz="1800" dirty="0">
                <a:latin typeface="Courier" pitchFamily="2" charset="0"/>
                <a:ea typeface="Source Code Pro Medium" panose="020B0509030403020204" pitchFamily="49" charset="0"/>
              </a:rPr>
              <a:t>   P, </a:t>
            </a:r>
            <a:r>
              <a:rPr lang="en-US" sz="1800" dirty="0" err="1">
                <a:latin typeface="Courier" pitchFamily="2" charset="0"/>
                <a:ea typeface="Source Code Pro Medium" panose="020B0509030403020204" pitchFamily="49" charset="0"/>
              </a:rPr>
              <a:t>SymbolicIndex</a:t>
            </a:r>
            <a:r>
              <a:rPr lang="en-US" sz="1800" dirty="0">
                <a:latin typeface="Courier" pitchFamily="2" charset="0"/>
                <a:ea typeface="Source Code Pro Medium" panose="020B0509030403020204" pitchFamily="49" charset="0"/>
              </a:rPr>
              <a:t>(“ID”))</a:t>
            </a:r>
          </a:p>
          <a:p>
            <a:r>
              <a:rPr lang="en-US" sz="1800" dirty="0">
                <a:latin typeface="Courier" pitchFamily="2" charset="0"/>
                <a:ea typeface="Source Code Pro Medium" panose="020B0509030403020204" pitchFamily="49" charset="0"/>
              </a:rPr>
              <a:t>launch = </a:t>
            </a:r>
            <a:r>
              <a:rPr lang="en-US" sz="1800" dirty="0" err="1">
                <a:latin typeface="Courier" pitchFamily="2" charset="0"/>
                <a:ea typeface="Source Code Pro Medium" panose="020B0509030403020204" pitchFamily="49" charset="0"/>
              </a:rPr>
              <a:t>IndexLaunch</a:t>
            </a:r>
            <a:r>
              <a:rPr lang="en-US" sz="1800" dirty="0">
                <a:latin typeface="Courier" pitchFamily="2" charset="0"/>
                <a:ea typeface="Source Code Pro Medium" panose="020B0509030403020204" pitchFamily="49" charset="0"/>
              </a:rPr>
              <a:t>([2])</a:t>
            </a:r>
          </a:p>
          <a:p>
            <a:r>
              <a:rPr lang="en-US" sz="1800" dirty="0" err="1">
                <a:latin typeface="Courier" pitchFamily="2" charset="0"/>
                <a:ea typeface="Source Code Pro Medium" panose="020B0509030403020204" pitchFamily="49" charset="0"/>
              </a:rPr>
              <a:t>launch.execute</a:t>
            </a:r>
            <a:r>
              <a:rPr lang="en-US" sz="1800" dirty="0">
                <a:latin typeface="Courier" pitchFamily="2" charset="0"/>
                <a:ea typeface="Source Code Pro Medium" panose="020B0509030403020204" pitchFamily="49" charset="0"/>
              </a:rPr>
              <a:t>(</a:t>
            </a:r>
          </a:p>
          <a:p>
            <a:r>
              <a:rPr lang="en-US" sz="1800" dirty="0">
                <a:latin typeface="Courier" pitchFamily="2" charset="0"/>
                <a:ea typeface="Source Code Pro Medium" panose="020B0509030403020204" pitchFamily="49" charset="0"/>
              </a:rPr>
              <a:t>   </a:t>
            </a:r>
            <a:r>
              <a:rPr lang="en-US" sz="1800" dirty="0" err="1">
                <a:latin typeface="Courier" pitchFamily="2" charset="0"/>
                <a:ea typeface="Source Code Pro Medium" panose="020B0509030403020204" pitchFamily="49" charset="0"/>
              </a:rPr>
              <a:t>saxpy</a:t>
            </a:r>
            <a:r>
              <a:rPr lang="en-US" sz="1800" dirty="0">
                <a:latin typeface="Courier" pitchFamily="2" charset="0"/>
                <a:ea typeface="Source Code Pro Medium" panose="020B0509030403020204" pitchFamily="49" charset="0"/>
              </a:rPr>
              <a:t>, P_ID, 1.23)</a:t>
            </a:r>
          </a:p>
        </p:txBody>
      </p:sp>
    </p:spTree>
    <p:extLst>
      <p:ext uri="{BB962C8B-B14F-4D97-AF65-F5344CB8AC3E}">
        <p14:creationId xmlns:p14="http://schemas.microsoft.com/office/powerpoint/2010/main" val="2751788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60C44F6C-4179-C14C-9DF5-94905AD3FF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5D8B2DC6-2C11-0D47-8B68-F125AB567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5A81CE1-04FF-4441-BC03-37AB0F92E17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932687"/>
            <a:ext cx="8108950" cy="813491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Piz </a:t>
            </a:r>
            <a:r>
              <a:rPr lang="en-US" dirty="0" err="1"/>
              <a:t>Daint</a:t>
            </a:r>
            <a:r>
              <a:rPr lang="en-US" dirty="0"/>
              <a:t>: Cray XC50, Intel Xeon E5-2690 v3 and NVIDIA Tesla P100 per node.</a:t>
            </a:r>
          </a:p>
          <a:p>
            <a:r>
              <a:rPr lang="en-US" dirty="0"/>
              <a:t>Three already optimized applications, weak scaling up to 512 nodes for each application. Used </a:t>
            </a:r>
            <a:r>
              <a:rPr lang="en-US" b="1" dirty="0">
                <a:solidFill>
                  <a:schemeClr val="bg2"/>
                </a:solidFill>
              </a:rPr>
              <a:t>original, optimized Regent GPU kernels </a:t>
            </a:r>
            <a:r>
              <a:rPr lang="en-US" dirty="0"/>
              <a:t>for apples-to-apples comparison.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04CBEF5-2F65-9947-A314-FC3031113267}"/>
              </a:ext>
            </a:extLst>
          </p:cNvPr>
          <p:cNvSpPr txBox="1"/>
          <p:nvPr/>
        </p:nvSpPr>
        <p:spPr>
          <a:xfrm>
            <a:off x="1015754" y="1861564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Circuit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A8B1A94-4635-4144-ADEB-A1A245185FB7}"/>
              </a:ext>
            </a:extLst>
          </p:cNvPr>
          <p:cNvSpPr txBox="1"/>
          <p:nvPr/>
        </p:nvSpPr>
        <p:spPr>
          <a:xfrm>
            <a:off x="4156887" y="18165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Stencil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AE32453-AC55-2448-AE1C-9FA39A5C116D}"/>
              </a:ext>
            </a:extLst>
          </p:cNvPr>
          <p:cNvSpPr txBox="1"/>
          <p:nvPr/>
        </p:nvSpPr>
        <p:spPr>
          <a:xfrm>
            <a:off x="7425266" y="1803871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Pennant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xmlns="" id="{863A61C0-B2F0-7E4C-925B-6E9D373F4D05}"/>
              </a:ext>
            </a:extLst>
          </p:cNvPr>
          <p:cNvSpPr txBox="1">
            <a:spLocks/>
          </p:cNvSpPr>
          <p:nvPr/>
        </p:nvSpPr>
        <p:spPr>
          <a:xfrm>
            <a:off x="446442" y="4296418"/>
            <a:ext cx="8108950" cy="49599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Clr>
                <a:srgbClr val="981E32"/>
              </a:buClr>
              <a:buFont typeface="Arial" pitchFamily="34" charset="0"/>
              <a:buNone/>
              <a:defRPr sz="2400" b="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383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ct val="120000"/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690563" indent="-233363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981E32"/>
              </a:buClr>
              <a:buSzPct val="120000"/>
              <a:buFont typeface="Arial" pitchFamily="34" charset="0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914400" indent="-223838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981E32"/>
              </a:buClr>
              <a:buSzPct val="12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152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981E32"/>
              </a:buClr>
              <a:buSzPct val="120000"/>
              <a:buFont typeface="Arial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Performance is </a:t>
            </a:r>
            <a:r>
              <a:rPr lang="en-US" b="1" dirty="0">
                <a:solidFill>
                  <a:schemeClr val="bg2"/>
                </a:solidFill>
              </a:rPr>
              <a:t>within 3%</a:t>
            </a:r>
            <a:r>
              <a:rPr lang="en-US" dirty="0"/>
              <a:t> of Regent at all node counts.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CB2D21E-C55A-8449-8E52-4DEBC96B3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8" y="2185902"/>
            <a:ext cx="2549655" cy="19860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2CA00D58-199C-4E4C-94CB-5A4D0E72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626" y="2191091"/>
            <a:ext cx="2636682" cy="19808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A3FDEAA9-A5DC-184E-880E-9607BA7CD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774" y="2185903"/>
            <a:ext cx="2603331" cy="198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750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E8D5792-9BB0-AF49-9E48-2AB0722FFF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2C7B1227-310E-5F41-8EA4-F243ECE59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</a:t>
            </a:r>
            <a:r>
              <a:rPr lang="en-US" dirty="0" err="1"/>
              <a:t>MiniFEL</a:t>
            </a:r>
            <a:r>
              <a:rPr lang="en-US" dirty="0"/>
              <a:t> Proxy Application for </a:t>
            </a:r>
            <a:r>
              <a:rPr lang="en-US" dirty="0" err="1"/>
              <a:t>ExaFEL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FF8A8EE-A875-444D-ACDF-38B2DDBF45D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932688"/>
            <a:ext cx="8108950" cy="1334262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ExaFEL</a:t>
            </a:r>
            <a:r>
              <a:rPr lang="en-US" dirty="0"/>
              <a:t> is an ECP project to develop </a:t>
            </a:r>
            <a:r>
              <a:rPr lang="en-US" dirty="0" err="1"/>
              <a:t>exascale</a:t>
            </a:r>
            <a:r>
              <a:rPr lang="en-US" dirty="0"/>
              <a:t> capability for LCLS data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MiniFEL</a:t>
            </a:r>
            <a:r>
              <a:rPr lang="en-US" dirty="0"/>
              <a:t> is the first </a:t>
            </a:r>
            <a:r>
              <a:rPr lang="en-US" dirty="0" err="1"/>
              <a:t>ExaFEL</a:t>
            </a:r>
            <a:r>
              <a:rPr lang="en-US" dirty="0"/>
              <a:t> proxy application</a:t>
            </a:r>
          </a:p>
          <a:p>
            <a:pPr marL="800100" lvl="1" indent="-342900"/>
            <a:r>
              <a:rPr lang="en-US" dirty="0"/>
              <a:t>Written in </a:t>
            </a:r>
            <a:r>
              <a:rPr lang="en-US" dirty="0" err="1"/>
              <a:t>Pygion</a:t>
            </a:r>
            <a:r>
              <a:rPr lang="en-US" dirty="0"/>
              <a:t>, </a:t>
            </a:r>
            <a:r>
              <a:rPr lang="en-US" b="1" dirty="0">
                <a:solidFill>
                  <a:schemeClr val="bg2"/>
                </a:solidFill>
              </a:rPr>
              <a:t>primarily by domain scientists</a:t>
            </a:r>
          </a:p>
          <a:p>
            <a:pPr marL="800100" lvl="1" indent="-342900"/>
            <a:r>
              <a:rPr lang="en-US" dirty="0"/>
              <a:t>Easy-to-use interface enabled productive development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xmlns="" id="{2500B971-E5FD-5049-8E5C-C8B1204740AB}"/>
              </a:ext>
            </a:extLst>
          </p:cNvPr>
          <p:cNvGrpSpPr>
            <a:grpSpLocks noChangeAspect="1"/>
          </p:cNvGrpSpPr>
          <p:nvPr/>
        </p:nvGrpSpPr>
        <p:grpSpPr>
          <a:xfrm>
            <a:off x="152400" y="2048001"/>
            <a:ext cx="8899357" cy="2855414"/>
            <a:chOff x="141564" y="2650724"/>
            <a:chExt cx="10555510" cy="3386801"/>
          </a:xfrm>
        </p:grpSpPr>
        <p:sp>
          <p:nvSpPr>
            <p:cNvPr id="149" name="Google Shape;372;p28">
              <a:extLst>
                <a:ext uri="{FF2B5EF4-FFF2-40B4-BE49-F238E27FC236}">
                  <a16:creationId xmlns:a16="http://schemas.microsoft.com/office/drawing/2014/main" xmlns="" id="{3A39BC22-D45D-3445-88DC-E828BF3111B6}"/>
                </a:ext>
              </a:extLst>
            </p:cNvPr>
            <p:cNvSpPr/>
            <p:nvPr/>
          </p:nvSpPr>
          <p:spPr>
            <a:xfrm>
              <a:off x="1267217" y="5608825"/>
              <a:ext cx="106800" cy="106800"/>
            </a:xfrm>
            <a:prstGeom prst="arc">
              <a:avLst>
                <a:gd name="adj1" fmla="val 20086"/>
                <a:gd name="adj2" fmla="val 16272170"/>
              </a:avLst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50" name="Google Shape;373;p28">
              <a:extLst>
                <a:ext uri="{FF2B5EF4-FFF2-40B4-BE49-F238E27FC236}">
                  <a16:creationId xmlns:a16="http://schemas.microsoft.com/office/drawing/2014/main" xmlns="" id="{C4741A64-DC31-0945-9D6E-D3A3280D0833}"/>
                </a:ext>
              </a:extLst>
            </p:cNvPr>
            <p:cNvSpPr/>
            <p:nvPr/>
          </p:nvSpPr>
          <p:spPr>
            <a:xfrm>
              <a:off x="1673375" y="5456950"/>
              <a:ext cx="2343900" cy="4662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660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Reconstructions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51" name="Google Shape;374;p28">
              <a:extLst>
                <a:ext uri="{FF2B5EF4-FFF2-40B4-BE49-F238E27FC236}">
                  <a16:creationId xmlns:a16="http://schemas.microsoft.com/office/drawing/2014/main" xmlns="" id="{B328F193-33AD-124B-A4B2-77C2E41B13CE}"/>
                </a:ext>
              </a:extLst>
            </p:cNvPr>
            <p:cNvSpPr/>
            <p:nvPr/>
          </p:nvSpPr>
          <p:spPr>
            <a:xfrm>
              <a:off x="1520975" y="5304550"/>
              <a:ext cx="2343900" cy="4662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660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Reconstructions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52" name="Google Shape;375;p28">
              <a:extLst>
                <a:ext uri="{FF2B5EF4-FFF2-40B4-BE49-F238E27FC236}">
                  <a16:creationId xmlns:a16="http://schemas.microsoft.com/office/drawing/2014/main" xmlns="" id="{7A66C742-44C9-3F4D-B7E0-65CEAD89F58A}"/>
                </a:ext>
              </a:extLst>
            </p:cNvPr>
            <p:cNvSpPr/>
            <p:nvPr/>
          </p:nvSpPr>
          <p:spPr>
            <a:xfrm>
              <a:off x="1368575" y="5152150"/>
              <a:ext cx="2343900" cy="4662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660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Reconstructions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53" name="Google Shape;378;p28">
              <a:extLst>
                <a:ext uri="{FF2B5EF4-FFF2-40B4-BE49-F238E27FC236}">
                  <a16:creationId xmlns:a16="http://schemas.microsoft.com/office/drawing/2014/main" xmlns="" id="{B6CE24DC-7716-1445-924A-40AFC52374EC}"/>
                </a:ext>
              </a:extLst>
            </p:cNvPr>
            <p:cNvSpPr/>
            <p:nvPr/>
          </p:nvSpPr>
          <p:spPr>
            <a:xfrm>
              <a:off x="1216175" y="3242925"/>
              <a:ext cx="2343900" cy="4662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660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Data Collection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54" name="Google Shape;379;p28">
              <a:extLst>
                <a:ext uri="{FF2B5EF4-FFF2-40B4-BE49-F238E27FC236}">
                  <a16:creationId xmlns:a16="http://schemas.microsoft.com/office/drawing/2014/main" xmlns="" id="{5BFA10B9-8099-5B40-A55B-A6AE774B4415}"/>
                </a:ext>
              </a:extLst>
            </p:cNvPr>
            <p:cNvSpPr/>
            <p:nvPr/>
          </p:nvSpPr>
          <p:spPr>
            <a:xfrm>
              <a:off x="1216175" y="4026475"/>
              <a:ext cx="2343900" cy="4662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660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Preprocessing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55" name="Google Shape;380;p28">
              <a:extLst>
                <a:ext uri="{FF2B5EF4-FFF2-40B4-BE49-F238E27FC236}">
                  <a16:creationId xmlns:a16="http://schemas.microsoft.com/office/drawing/2014/main" xmlns="" id="{AACA7F7B-489B-B842-9028-D210BBCB3281}"/>
                </a:ext>
              </a:extLst>
            </p:cNvPr>
            <p:cNvSpPr/>
            <p:nvPr/>
          </p:nvSpPr>
          <p:spPr>
            <a:xfrm>
              <a:off x="1216175" y="4999750"/>
              <a:ext cx="2343900" cy="4662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660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Reconstructions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cxnSp>
          <p:nvCxnSpPr>
            <p:cNvPr id="156" name="Google Shape;381;p28">
              <a:extLst>
                <a:ext uri="{FF2B5EF4-FFF2-40B4-BE49-F238E27FC236}">
                  <a16:creationId xmlns:a16="http://schemas.microsoft.com/office/drawing/2014/main" xmlns="" id="{A1992B9B-E083-BD49-9131-83AFAD19A4D9}"/>
                </a:ext>
              </a:extLst>
            </p:cNvPr>
            <p:cNvCxnSpPr>
              <a:stCxn id="153" idx="2"/>
              <a:endCxn id="154" idx="0"/>
            </p:cNvCxnSpPr>
            <p:nvPr/>
          </p:nvCxnSpPr>
          <p:spPr>
            <a:xfrm>
              <a:off x="2388125" y="3709125"/>
              <a:ext cx="0" cy="317400"/>
            </a:xfrm>
            <a:prstGeom prst="straightConnector1">
              <a:avLst/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57" name="Google Shape;382;p28">
              <a:extLst>
                <a:ext uri="{FF2B5EF4-FFF2-40B4-BE49-F238E27FC236}">
                  <a16:creationId xmlns:a16="http://schemas.microsoft.com/office/drawing/2014/main" xmlns="" id="{9A590C90-71D3-E049-8A51-C9BB895A6788}"/>
                </a:ext>
              </a:extLst>
            </p:cNvPr>
            <p:cNvSpPr txBox="1"/>
            <p:nvPr/>
          </p:nvSpPr>
          <p:spPr>
            <a:xfrm>
              <a:off x="2401081" y="3644912"/>
              <a:ext cx="826382" cy="41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Feed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58" name="Google Shape;383;p28">
              <a:extLst>
                <a:ext uri="{FF2B5EF4-FFF2-40B4-BE49-F238E27FC236}">
                  <a16:creationId xmlns:a16="http://schemas.microsoft.com/office/drawing/2014/main" xmlns="" id="{77CEC07D-A968-0A40-99E9-16A61CE30138}"/>
                </a:ext>
              </a:extLst>
            </p:cNvPr>
            <p:cNvSpPr/>
            <p:nvPr/>
          </p:nvSpPr>
          <p:spPr>
            <a:xfrm>
              <a:off x="705275" y="4004125"/>
              <a:ext cx="510900" cy="510900"/>
            </a:xfrm>
            <a:prstGeom prst="arc">
              <a:avLst>
                <a:gd name="adj1" fmla="val 2704708"/>
                <a:gd name="adj2" fmla="val 19079618"/>
              </a:avLst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59" name="Google Shape;384;p28">
              <a:extLst>
                <a:ext uri="{FF2B5EF4-FFF2-40B4-BE49-F238E27FC236}">
                  <a16:creationId xmlns:a16="http://schemas.microsoft.com/office/drawing/2014/main" xmlns="" id="{021C4037-F399-5D43-9353-36A1951848A2}"/>
                </a:ext>
              </a:extLst>
            </p:cNvPr>
            <p:cNvSpPr txBox="1"/>
            <p:nvPr/>
          </p:nvSpPr>
          <p:spPr>
            <a:xfrm>
              <a:off x="141564" y="4458338"/>
              <a:ext cx="1536471" cy="41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Accumulates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cxnSp>
          <p:nvCxnSpPr>
            <p:cNvPr id="160" name="Google Shape;385;p28">
              <a:extLst>
                <a:ext uri="{FF2B5EF4-FFF2-40B4-BE49-F238E27FC236}">
                  <a16:creationId xmlns:a16="http://schemas.microsoft.com/office/drawing/2014/main" xmlns="" id="{AD0F70AB-4B07-2A49-82A5-CF8EFCBADB17}"/>
                </a:ext>
              </a:extLst>
            </p:cNvPr>
            <p:cNvCxnSpPr>
              <a:endCxn id="155" idx="0"/>
            </p:cNvCxnSpPr>
            <p:nvPr/>
          </p:nvCxnSpPr>
          <p:spPr>
            <a:xfrm>
              <a:off x="2388125" y="4492750"/>
              <a:ext cx="0" cy="507000"/>
            </a:xfrm>
            <a:prstGeom prst="straightConnector1">
              <a:avLst/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1" name="Google Shape;386;p28">
              <a:extLst>
                <a:ext uri="{FF2B5EF4-FFF2-40B4-BE49-F238E27FC236}">
                  <a16:creationId xmlns:a16="http://schemas.microsoft.com/office/drawing/2014/main" xmlns="" id="{F32A9AD4-88E7-6843-92EE-9E4FB293AFB4}"/>
                </a:ext>
              </a:extLst>
            </p:cNvPr>
            <p:cNvCxnSpPr/>
            <p:nvPr/>
          </p:nvCxnSpPr>
          <p:spPr>
            <a:xfrm>
              <a:off x="2540525" y="4492750"/>
              <a:ext cx="0" cy="507000"/>
            </a:xfrm>
            <a:prstGeom prst="straightConnector1">
              <a:avLst/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2" name="Google Shape;387;p28">
              <a:extLst>
                <a:ext uri="{FF2B5EF4-FFF2-40B4-BE49-F238E27FC236}">
                  <a16:creationId xmlns:a16="http://schemas.microsoft.com/office/drawing/2014/main" xmlns="" id="{24618A1A-236B-AE4B-9E22-87DF40C4B1A3}"/>
                </a:ext>
              </a:extLst>
            </p:cNvPr>
            <p:cNvCxnSpPr/>
            <p:nvPr/>
          </p:nvCxnSpPr>
          <p:spPr>
            <a:xfrm>
              <a:off x="2235725" y="4492750"/>
              <a:ext cx="0" cy="507000"/>
            </a:xfrm>
            <a:prstGeom prst="straightConnector1">
              <a:avLst/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63" name="Google Shape;388;p28">
              <a:extLst>
                <a:ext uri="{FF2B5EF4-FFF2-40B4-BE49-F238E27FC236}">
                  <a16:creationId xmlns:a16="http://schemas.microsoft.com/office/drawing/2014/main" xmlns="" id="{532480C7-5C07-D541-A966-A033A962D43E}"/>
                </a:ext>
              </a:extLst>
            </p:cNvPr>
            <p:cNvSpPr/>
            <p:nvPr/>
          </p:nvSpPr>
          <p:spPr>
            <a:xfrm>
              <a:off x="705275" y="4977400"/>
              <a:ext cx="510900" cy="510900"/>
            </a:xfrm>
            <a:prstGeom prst="arc">
              <a:avLst>
                <a:gd name="adj1" fmla="val 2704708"/>
                <a:gd name="adj2" fmla="val 19079618"/>
              </a:avLst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64" name="Google Shape;389;p28">
              <a:extLst>
                <a:ext uri="{FF2B5EF4-FFF2-40B4-BE49-F238E27FC236}">
                  <a16:creationId xmlns:a16="http://schemas.microsoft.com/office/drawing/2014/main" xmlns="" id="{01D6B450-4EFD-214D-8486-D8D257AF4212}"/>
                </a:ext>
              </a:extLst>
            </p:cNvPr>
            <p:cNvSpPr txBox="1"/>
            <p:nvPr/>
          </p:nvSpPr>
          <p:spPr>
            <a:xfrm>
              <a:off x="247484" y="5443221"/>
              <a:ext cx="859970" cy="41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Iterate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65" name="Google Shape;390;p28">
              <a:extLst>
                <a:ext uri="{FF2B5EF4-FFF2-40B4-BE49-F238E27FC236}">
                  <a16:creationId xmlns:a16="http://schemas.microsoft.com/office/drawing/2014/main" xmlns="" id="{6606E3BD-C5E5-8A43-A731-AC1240D8EF80}"/>
                </a:ext>
              </a:extLst>
            </p:cNvPr>
            <p:cNvSpPr/>
            <p:nvPr/>
          </p:nvSpPr>
          <p:spPr>
            <a:xfrm>
              <a:off x="1419617" y="5761225"/>
              <a:ext cx="106800" cy="106800"/>
            </a:xfrm>
            <a:prstGeom prst="arc">
              <a:avLst>
                <a:gd name="adj1" fmla="val 20086"/>
                <a:gd name="adj2" fmla="val 16272170"/>
              </a:avLst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66" name="Google Shape;391;p28">
              <a:extLst>
                <a:ext uri="{FF2B5EF4-FFF2-40B4-BE49-F238E27FC236}">
                  <a16:creationId xmlns:a16="http://schemas.microsoft.com/office/drawing/2014/main" xmlns="" id="{2BF47329-E8D6-114E-B5BD-F835273504E4}"/>
                </a:ext>
              </a:extLst>
            </p:cNvPr>
            <p:cNvSpPr/>
            <p:nvPr/>
          </p:nvSpPr>
          <p:spPr>
            <a:xfrm>
              <a:off x="1572017" y="5913625"/>
              <a:ext cx="106800" cy="106800"/>
            </a:xfrm>
            <a:prstGeom prst="arc">
              <a:avLst>
                <a:gd name="adj1" fmla="val 20086"/>
                <a:gd name="adj2" fmla="val 16272170"/>
              </a:avLst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67" name="Google Shape;392;p28">
              <a:extLst>
                <a:ext uri="{FF2B5EF4-FFF2-40B4-BE49-F238E27FC236}">
                  <a16:creationId xmlns:a16="http://schemas.microsoft.com/office/drawing/2014/main" xmlns="" id="{E3F31024-6456-3841-88D7-0FD97B1171A3}"/>
                </a:ext>
              </a:extLst>
            </p:cNvPr>
            <p:cNvSpPr/>
            <p:nvPr/>
          </p:nvSpPr>
          <p:spPr>
            <a:xfrm>
              <a:off x="4747300" y="3242925"/>
              <a:ext cx="609600" cy="4662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660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cxnSp>
          <p:nvCxnSpPr>
            <p:cNvPr id="168" name="Google Shape;393;p28">
              <a:extLst>
                <a:ext uri="{FF2B5EF4-FFF2-40B4-BE49-F238E27FC236}">
                  <a16:creationId xmlns:a16="http://schemas.microsoft.com/office/drawing/2014/main" xmlns="" id="{A439E3F5-734B-6D4E-8114-D8DBC4C2E1E4}"/>
                </a:ext>
              </a:extLst>
            </p:cNvPr>
            <p:cNvCxnSpPr/>
            <p:nvPr/>
          </p:nvCxnSpPr>
          <p:spPr>
            <a:xfrm>
              <a:off x="4753525" y="2983750"/>
              <a:ext cx="0" cy="259200"/>
            </a:xfrm>
            <a:prstGeom prst="straightConnector1">
              <a:avLst/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9" name="Google Shape;394;p28">
              <a:extLst>
                <a:ext uri="{FF2B5EF4-FFF2-40B4-BE49-F238E27FC236}">
                  <a16:creationId xmlns:a16="http://schemas.microsoft.com/office/drawing/2014/main" xmlns="" id="{5727090B-5FA2-5742-9E59-CD8EDB893B46}"/>
                </a:ext>
              </a:extLst>
            </p:cNvPr>
            <p:cNvCxnSpPr/>
            <p:nvPr/>
          </p:nvCxnSpPr>
          <p:spPr>
            <a:xfrm>
              <a:off x="5052106" y="2983750"/>
              <a:ext cx="0" cy="259200"/>
            </a:xfrm>
            <a:prstGeom prst="straightConnector1">
              <a:avLst/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70" name="Google Shape;395;p28">
              <a:extLst>
                <a:ext uri="{FF2B5EF4-FFF2-40B4-BE49-F238E27FC236}">
                  <a16:creationId xmlns:a16="http://schemas.microsoft.com/office/drawing/2014/main" xmlns="" id="{78FB8D38-8F9C-D64D-9951-635D01F605E7}"/>
                </a:ext>
              </a:extLst>
            </p:cNvPr>
            <p:cNvCxnSpPr/>
            <p:nvPr/>
          </p:nvCxnSpPr>
          <p:spPr>
            <a:xfrm>
              <a:off x="5350675" y="2983750"/>
              <a:ext cx="0" cy="259200"/>
            </a:xfrm>
            <a:prstGeom prst="straightConnector1">
              <a:avLst/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71" name="Google Shape;396;p28">
              <a:extLst>
                <a:ext uri="{FF2B5EF4-FFF2-40B4-BE49-F238E27FC236}">
                  <a16:creationId xmlns:a16="http://schemas.microsoft.com/office/drawing/2014/main" xmlns="" id="{34E28522-A3F1-BB48-8021-310585C8FA7B}"/>
                </a:ext>
              </a:extLst>
            </p:cNvPr>
            <p:cNvCxnSpPr/>
            <p:nvPr/>
          </p:nvCxnSpPr>
          <p:spPr>
            <a:xfrm>
              <a:off x="5201172" y="2983750"/>
              <a:ext cx="0" cy="259200"/>
            </a:xfrm>
            <a:prstGeom prst="straightConnector1">
              <a:avLst/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72" name="Google Shape;397;p28">
              <a:extLst>
                <a:ext uri="{FF2B5EF4-FFF2-40B4-BE49-F238E27FC236}">
                  <a16:creationId xmlns:a16="http://schemas.microsoft.com/office/drawing/2014/main" xmlns="" id="{1C61C1EB-C424-DC46-8D9B-32561890D585}"/>
                </a:ext>
              </a:extLst>
            </p:cNvPr>
            <p:cNvCxnSpPr/>
            <p:nvPr/>
          </p:nvCxnSpPr>
          <p:spPr>
            <a:xfrm>
              <a:off x="4903016" y="2983750"/>
              <a:ext cx="0" cy="259200"/>
            </a:xfrm>
            <a:prstGeom prst="straightConnector1">
              <a:avLst/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3" name="Google Shape;398;p28">
              <a:extLst>
                <a:ext uri="{FF2B5EF4-FFF2-40B4-BE49-F238E27FC236}">
                  <a16:creationId xmlns:a16="http://schemas.microsoft.com/office/drawing/2014/main" xmlns="" id="{BE38BC93-5922-A04E-8DF4-8F68E594C097}"/>
                </a:ext>
              </a:extLst>
            </p:cNvPr>
            <p:cNvSpPr/>
            <p:nvPr/>
          </p:nvSpPr>
          <p:spPr>
            <a:xfrm>
              <a:off x="4747300" y="3242925"/>
              <a:ext cx="609600" cy="466200"/>
            </a:xfrm>
            <a:prstGeom prst="flowChartMerge">
              <a:avLst/>
            </a:prstGeom>
            <a:solidFill>
              <a:srgbClr val="266092"/>
            </a:solidFill>
            <a:ln w="9525" cap="flat" cmpd="sng">
              <a:solidFill>
                <a:srgbClr val="2660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74" name="Google Shape;399;p28">
              <a:extLst>
                <a:ext uri="{FF2B5EF4-FFF2-40B4-BE49-F238E27FC236}">
                  <a16:creationId xmlns:a16="http://schemas.microsoft.com/office/drawing/2014/main" xmlns="" id="{E437EB85-8C41-0E40-A1F6-26DB47964967}"/>
                </a:ext>
              </a:extLst>
            </p:cNvPr>
            <p:cNvSpPr/>
            <p:nvPr/>
          </p:nvSpPr>
          <p:spPr>
            <a:xfrm>
              <a:off x="5350675" y="4026475"/>
              <a:ext cx="609600" cy="4662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660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cxnSp>
          <p:nvCxnSpPr>
            <p:cNvPr id="175" name="Google Shape;400;p28">
              <a:extLst>
                <a:ext uri="{FF2B5EF4-FFF2-40B4-BE49-F238E27FC236}">
                  <a16:creationId xmlns:a16="http://schemas.microsoft.com/office/drawing/2014/main" xmlns="" id="{5C0B0603-F729-0140-9B29-01D97F56DFD0}"/>
                </a:ext>
              </a:extLst>
            </p:cNvPr>
            <p:cNvCxnSpPr>
              <a:stCxn id="173" idx="2"/>
              <a:endCxn id="174" idx="0"/>
            </p:cNvCxnSpPr>
            <p:nvPr/>
          </p:nvCxnSpPr>
          <p:spPr>
            <a:xfrm rot="-5400000" flipH="1">
              <a:off x="5195050" y="3566175"/>
              <a:ext cx="317400" cy="6033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6" name="Google Shape;401;p28">
              <a:extLst>
                <a:ext uri="{FF2B5EF4-FFF2-40B4-BE49-F238E27FC236}">
                  <a16:creationId xmlns:a16="http://schemas.microsoft.com/office/drawing/2014/main" xmlns="" id="{04683882-ABE5-0C49-9BB6-D7C8B47EBA44}"/>
                </a:ext>
              </a:extLst>
            </p:cNvPr>
            <p:cNvSpPr/>
            <p:nvPr/>
          </p:nvSpPr>
          <p:spPr>
            <a:xfrm>
              <a:off x="5509300" y="3242925"/>
              <a:ext cx="609600" cy="4662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660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cxnSp>
          <p:nvCxnSpPr>
            <p:cNvPr id="177" name="Google Shape;402;p28">
              <a:extLst>
                <a:ext uri="{FF2B5EF4-FFF2-40B4-BE49-F238E27FC236}">
                  <a16:creationId xmlns:a16="http://schemas.microsoft.com/office/drawing/2014/main" xmlns="" id="{17FDB4CA-7D20-514F-8969-A471E57AF725}"/>
                </a:ext>
              </a:extLst>
            </p:cNvPr>
            <p:cNvCxnSpPr/>
            <p:nvPr/>
          </p:nvCxnSpPr>
          <p:spPr>
            <a:xfrm>
              <a:off x="5515525" y="2983750"/>
              <a:ext cx="0" cy="259200"/>
            </a:xfrm>
            <a:prstGeom prst="straightConnector1">
              <a:avLst/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78" name="Google Shape;403;p28">
              <a:extLst>
                <a:ext uri="{FF2B5EF4-FFF2-40B4-BE49-F238E27FC236}">
                  <a16:creationId xmlns:a16="http://schemas.microsoft.com/office/drawing/2014/main" xmlns="" id="{A0FE4D90-6A6B-BE4A-9304-C0FE4A88C718}"/>
                </a:ext>
              </a:extLst>
            </p:cNvPr>
            <p:cNvCxnSpPr/>
            <p:nvPr/>
          </p:nvCxnSpPr>
          <p:spPr>
            <a:xfrm>
              <a:off x="5814106" y="2983750"/>
              <a:ext cx="0" cy="259200"/>
            </a:xfrm>
            <a:prstGeom prst="straightConnector1">
              <a:avLst/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79" name="Google Shape;404;p28">
              <a:extLst>
                <a:ext uri="{FF2B5EF4-FFF2-40B4-BE49-F238E27FC236}">
                  <a16:creationId xmlns:a16="http://schemas.microsoft.com/office/drawing/2014/main" xmlns="" id="{4C931517-9232-054F-ABC9-A0055D7D182B}"/>
                </a:ext>
              </a:extLst>
            </p:cNvPr>
            <p:cNvCxnSpPr/>
            <p:nvPr/>
          </p:nvCxnSpPr>
          <p:spPr>
            <a:xfrm>
              <a:off x="6112675" y="2983750"/>
              <a:ext cx="0" cy="259200"/>
            </a:xfrm>
            <a:prstGeom prst="straightConnector1">
              <a:avLst/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0" name="Google Shape;405;p28">
              <a:extLst>
                <a:ext uri="{FF2B5EF4-FFF2-40B4-BE49-F238E27FC236}">
                  <a16:creationId xmlns:a16="http://schemas.microsoft.com/office/drawing/2014/main" xmlns="" id="{78307636-9E4B-F94D-9683-911004236600}"/>
                </a:ext>
              </a:extLst>
            </p:cNvPr>
            <p:cNvCxnSpPr/>
            <p:nvPr/>
          </p:nvCxnSpPr>
          <p:spPr>
            <a:xfrm>
              <a:off x="5963172" y="2983750"/>
              <a:ext cx="0" cy="259200"/>
            </a:xfrm>
            <a:prstGeom prst="straightConnector1">
              <a:avLst/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1" name="Google Shape;406;p28">
              <a:extLst>
                <a:ext uri="{FF2B5EF4-FFF2-40B4-BE49-F238E27FC236}">
                  <a16:creationId xmlns:a16="http://schemas.microsoft.com/office/drawing/2014/main" xmlns="" id="{4666BF3D-5FA9-8F46-A558-AA0542E4E544}"/>
                </a:ext>
              </a:extLst>
            </p:cNvPr>
            <p:cNvCxnSpPr/>
            <p:nvPr/>
          </p:nvCxnSpPr>
          <p:spPr>
            <a:xfrm>
              <a:off x="5665016" y="2983750"/>
              <a:ext cx="0" cy="259200"/>
            </a:xfrm>
            <a:prstGeom prst="straightConnector1">
              <a:avLst/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82" name="Google Shape;407;p28">
              <a:extLst>
                <a:ext uri="{FF2B5EF4-FFF2-40B4-BE49-F238E27FC236}">
                  <a16:creationId xmlns:a16="http://schemas.microsoft.com/office/drawing/2014/main" xmlns="" id="{AC4BBB05-87E1-0D4E-B3B4-B074C1FD1B02}"/>
                </a:ext>
              </a:extLst>
            </p:cNvPr>
            <p:cNvSpPr/>
            <p:nvPr/>
          </p:nvSpPr>
          <p:spPr>
            <a:xfrm>
              <a:off x="5509300" y="3242925"/>
              <a:ext cx="609600" cy="466200"/>
            </a:xfrm>
            <a:prstGeom prst="flowChartMerge">
              <a:avLst/>
            </a:prstGeom>
            <a:solidFill>
              <a:srgbClr val="266092"/>
            </a:solidFill>
            <a:ln w="9525" cap="flat" cmpd="sng">
              <a:solidFill>
                <a:srgbClr val="2660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83" name="Google Shape;408;p28">
              <a:extLst>
                <a:ext uri="{FF2B5EF4-FFF2-40B4-BE49-F238E27FC236}">
                  <a16:creationId xmlns:a16="http://schemas.microsoft.com/office/drawing/2014/main" xmlns="" id="{356962B4-2DD7-C542-B53C-4E94FABB0CF1}"/>
                </a:ext>
              </a:extLst>
            </p:cNvPr>
            <p:cNvSpPr/>
            <p:nvPr/>
          </p:nvSpPr>
          <p:spPr>
            <a:xfrm>
              <a:off x="6112675" y="4026475"/>
              <a:ext cx="609600" cy="4662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660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cxnSp>
          <p:nvCxnSpPr>
            <p:cNvPr id="184" name="Google Shape;409;p28">
              <a:extLst>
                <a:ext uri="{FF2B5EF4-FFF2-40B4-BE49-F238E27FC236}">
                  <a16:creationId xmlns:a16="http://schemas.microsoft.com/office/drawing/2014/main" xmlns="" id="{FB695DB0-3B24-384A-A209-2BBA4BDD7FE5}"/>
                </a:ext>
              </a:extLst>
            </p:cNvPr>
            <p:cNvCxnSpPr>
              <a:stCxn id="182" idx="2"/>
              <a:endCxn id="183" idx="0"/>
            </p:cNvCxnSpPr>
            <p:nvPr/>
          </p:nvCxnSpPr>
          <p:spPr>
            <a:xfrm rot="-5400000" flipH="1">
              <a:off x="5957050" y="3566175"/>
              <a:ext cx="317400" cy="6033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5" name="Google Shape;410;p28">
              <a:extLst>
                <a:ext uri="{FF2B5EF4-FFF2-40B4-BE49-F238E27FC236}">
                  <a16:creationId xmlns:a16="http://schemas.microsoft.com/office/drawing/2014/main" xmlns="" id="{1A5767C5-5173-1E45-92FB-54E283B4CC54}"/>
                </a:ext>
              </a:extLst>
            </p:cNvPr>
            <p:cNvCxnSpPr>
              <a:endCxn id="183" idx="1"/>
            </p:cNvCxnSpPr>
            <p:nvPr/>
          </p:nvCxnSpPr>
          <p:spPr>
            <a:xfrm>
              <a:off x="5960275" y="4258975"/>
              <a:ext cx="152400" cy="6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86" name="Google Shape;411;p28">
              <a:extLst>
                <a:ext uri="{FF2B5EF4-FFF2-40B4-BE49-F238E27FC236}">
                  <a16:creationId xmlns:a16="http://schemas.microsoft.com/office/drawing/2014/main" xmlns="" id="{7C4C0BED-4237-B341-849E-5CF6897F9E6F}"/>
                </a:ext>
              </a:extLst>
            </p:cNvPr>
            <p:cNvSpPr/>
            <p:nvPr/>
          </p:nvSpPr>
          <p:spPr>
            <a:xfrm>
              <a:off x="5525875" y="4129675"/>
              <a:ext cx="259200" cy="259200"/>
            </a:xfrm>
            <a:prstGeom prst="flowChartSummingJunction">
              <a:avLst/>
            </a:prstGeom>
            <a:solidFill>
              <a:srgbClr val="FFFFFF"/>
            </a:solidFill>
            <a:ln w="9525" cap="flat" cmpd="sng">
              <a:solidFill>
                <a:srgbClr val="2660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87" name="Google Shape;412;p28">
              <a:extLst>
                <a:ext uri="{FF2B5EF4-FFF2-40B4-BE49-F238E27FC236}">
                  <a16:creationId xmlns:a16="http://schemas.microsoft.com/office/drawing/2014/main" xmlns="" id="{9FAD1653-4FFD-3C4D-A7D9-082B30408CAC}"/>
                </a:ext>
              </a:extLst>
            </p:cNvPr>
            <p:cNvSpPr/>
            <p:nvPr/>
          </p:nvSpPr>
          <p:spPr>
            <a:xfrm>
              <a:off x="6287875" y="4129675"/>
              <a:ext cx="259200" cy="259200"/>
            </a:xfrm>
            <a:prstGeom prst="flowChartSummingJunction">
              <a:avLst/>
            </a:prstGeom>
            <a:solidFill>
              <a:srgbClr val="FFFFFF"/>
            </a:solidFill>
            <a:ln w="9525" cap="flat" cmpd="sng">
              <a:solidFill>
                <a:srgbClr val="2660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88" name="Google Shape;413;p28">
              <a:extLst>
                <a:ext uri="{FF2B5EF4-FFF2-40B4-BE49-F238E27FC236}">
                  <a16:creationId xmlns:a16="http://schemas.microsoft.com/office/drawing/2014/main" xmlns="" id="{FDACEBDC-3E43-744A-ABA0-85744D3C5E9E}"/>
                </a:ext>
              </a:extLst>
            </p:cNvPr>
            <p:cNvSpPr/>
            <p:nvPr/>
          </p:nvSpPr>
          <p:spPr>
            <a:xfrm>
              <a:off x="6722275" y="4923550"/>
              <a:ext cx="301500" cy="222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660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89" name="Google Shape;414;p28">
              <a:extLst>
                <a:ext uri="{FF2B5EF4-FFF2-40B4-BE49-F238E27FC236}">
                  <a16:creationId xmlns:a16="http://schemas.microsoft.com/office/drawing/2014/main" xmlns="" id="{49801F58-E25E-DC46-8E09-C756A5B6F1B4}"/>
                </a:ext>
              </a:extLst>
            </p:cNvPr>
            <p:cNvSpPr/>
            <p:nvPr/>
          </p:nvSpPr>
          <p:spPr>
            <a:xfrm>
              <a:off x="6722275" y="5222650"/>
              <a:ext cx="301500" cy="222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660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90" name="Google Shape;415;p28">
              <a:extLst>
                <a:ext uri="{FF2B5EF4-FFF2-40B4-BE49-F238E27FC236}">
                  <a16:creationId xmlns:a16="http://schemas.microsoft.com/office/drawing/2014/main" xmlns="" id="{C8CC11F5-687B-E042-8B7E-9CE90CA71D7F}"/>
                </a:ext>
              </a:extLst>
            </p:cNvPr>
            <p:cNvSpPr/>
            <p:nvPr/>
          </p:nvSpPr>
          <p:spPr>
            <a:xfrm>
              <a:off x="6722275" y="5515525"/>
              <a:ext cx="301500" cy="222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660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91" name="Google Shape;416;p28">
              <a:extLst>
                <a:ext uri="{FF2B5EF4-FFF2-40B4-BE49-F238E27FC236}">
                  <a16:creationId xmlns:a16="http://schemas.microsoft.com/office/drawing/2014/main" xmlns="" id="{24048814-42B6-4C46-BB95-916FCE55E208}"/>
                </a:ext>
              </a:extLst>
            </p:cNvPr>
            <p:cNvSpPr/>
            <p:nvPr/>
          </p:nvSpPr>
          <p:spPr>
            <a:xfrm>
              <a:off x="6722275" y="5814625"/>
              <a:ext cx="301500" cy="222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660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cxnSp>
          <p:nvCxnSpPr>
            <p:cNvPr id="192" name="Google Shape;417;p28">
              <a:extLst>
                <a:ext uri="{FF2B5EF4-FFF2-40B4-BE49-F238E27FC236}">
                  <a16:creationId xmlns:a16="http://schemas.microsoft.com/office/drawing/2014/main" xmlns="" id="{825DD813-CC21-814E-9F0F-2F6417D53932}"/>
                </a:ext>
              </a:extLst>
            </p:cNvPr>
            <p:cNvCxnSpPr>
              <a:stCxn id="183" idx="2"/>
              <a:endCxn id="188" idx="1"/>
            </p:cNvCxnSpPr>
            <p:nvPr/>
          </p:nvCxnSpPr>
          <p:spPr>
            <a:xfrm rot="-5400000" flipH="1">
              <a:off x="6298675" y="4611475"/>
              <a:ext cx="542400" cy="304800"/>
            </a:xfrm>
            <a:prstGeom prst="bentConnector2">
              <a:avLst/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93" name="Google Shape;418;p28">
              <a:extLst>
                <a:ext uri="{FF2B5EF4-FFF2-40B4-BE49-F238E27FC236}">
                  <a16:creationId xmlns:a16="http://schemas.microsoft.com/office/drawing/2014/main" xmlns="" id="{3D64295A-18F2-7D42-A405-AA3313F20FC1}"/>
                </a:ext>
              </a:extLst>
            </p:cNvPr>
            <p:cNvCxnSpPr>
              <a:stCxn id="183" idx="2"/>
              <a:endCxn id="189" idx="1"/>
            </p:cNvCxnSpPr>
            <p:nvPr/>
          </p:nvCxnSpPr>
          <p:spPr>
            <a:xfrm rot="-5400000" flipH="1">
              <a:off x="6149125" y="4761025"/>
              <a:ext cx="841500" cy="304800"/>
            </a:xfrm>
            <a:prstGeom prst="bentConnector2">
              <a:avLst/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94" name="Google Shape;419;p28">
              <a:extLst>
                <a:ext uri="{FF2B5EF4-FFF2-40B4-BE49-F238E27FC236}">
                  <a16:creationId xmlns:a16="http://schemas.microsoft.com/office/drawing/2014/main" xmlns="" id="{0F020102-918F-AD40-A5A1-3D3BA75D1708}"/>
                </a:ext>
              </a:extLst>
            </p:cNvPr>
            <p:cNvCxnSpPr>
              <a:endCxn id="190" idx="1"/>
            </p:cNvCxnSpPr>
            <p:nvPr/>
          </p:nvCxnSpPr>
          <p:spPr>
            <a:xfrm rot="-5400000" flipH="1">
              <a:off x="6040825" y="4945525"/>
              <a:ext cx="1058100" cy="304800"/>
            </a:xfrm>
            <a:prstGeom prst="bentConnector2">
              <a:avLst/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95" name="Google Shape;420;p28">
              <a:extLst>
                <a:ext uri="{FF2B5EF4-FFF2-40B4-BE49-F238E27FC236}">
                  <a16:creationId xmlns:a16="http://schemas.microsoft.com/office/drawing/2014/main" xmlns="" id="{1CD089B3-0216-1B49-ACCB-06C99BDA4A23}"/>
                </a:ext>
              </a:extLst>
            </p:cNvPr>
            <p:cNvCxnSpPr>
              <a:stCxn id="183" idx="2"/>
              <a:endCxn id="191" idx="1"/>
            </p:cNvCxnSpPr>
            <p:nvPr/>
          </p:nvCxnSpPr>
          <p:spPr>
            <a:xfrm rot="-5400000" flipH="1">
              <a:off x="5853175" y="5056975"/>
              <a:ext cx="1433400" cy="304800"/>
            </a:xfrm>
            <a:prstGeom prst="bentConnector2">
              <a:avLst/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6" name="Google Shape;421;p28">
              <a:extLst>
                <a:ext uri="{FF2B5EF4-FFF2-40B4-BE49-F238E27FC236}">
                  <a16:creationId xmlns:a16="http://schemas.microsoft.com/office/drawing/2014/main" xmlns="" id="{35CB2620-14D8-A142-BD88-3D41CFDF2F64}"/>
                </a:ext>
              </a:extLst>
            </p:cNvPr>
            <p:cNvSpPr/>
            <p:nvPr/>
          </p:nvSpPr>
          <p:spPr>
            <a:xfrm>
              <a:off x="6271300" y="3242925"/>
              <a:ext cx="609600" cy="4662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660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cxnSp>
          <p:nvCxnSpPr>
            <p:cNvPr id="197" name="Google Shape;422;p28">
              <a:extLst>
                <a:ext uri="{FF2B5EF4-FFF2-40B4-BE49-F238E27FC236}">
                  <a16:creationId xmlns:a16="http://schemas.microsoft.com/office/drawing/2014/main" xmlns="" id="{35830C0A-D07B-A94D-81B2-C502419D919A}"/>
                </a:ext>
              </a:extLst>
            </p:cNvPr>
            <p:cNvCxnSpPr/>
            <p:nvPr/>
          </p:nvCxnSpPr>
          <p:spPr>
            <a:xfrm>
              <a:off x="6277525" y="2983750"/>
              <a:ext cx="0" cy="259200"/>
            </a:xfrm>
            <a:prstGeom prst="straightConnector1">
              <a:avLst/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98" name="Google Shape;423;p28">
              <a:extLst>
                <a:ext uri="{FF2B5EF4-FFF2-40B4-BE49-F238E27FC236}">
                  <a16:creationId xmlns:a16="http://schemas.microsoft.com/office/drawing/2014/main" xmlns="" id="{7910C633-3918-494E-A03B-8D5BB918DF72}"/>
                </a:ext>
              </a:extLst>
            </p:cNvPr>
            <p:cNvCxnSpPr/>
            <p:nvPr/>
          </p:nvCxnSpPr>
          <p:spPr>
            <a:xfrm>
              <a:off x="6576106" y="2983750"/>
              <a:ext cx="0" cy="259200"/>
            </a:xfrm>
            <a:prstGeom prst="straightConnector1">
              <a:avLst/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99" name="Google Shape;424;p28">
              <a:extLst>
                <a:ext uri="{FF2B5EF4-FFF2-40B4-BE49-F238E27FC236}">
                  <a16:creationId xmlns:a16="http://schemas.microsoft.com/office/drawing/2014/main" xmlns="" id="{D277E0B6-AA11-834A-B1A3-A154F461E12B}"/>
                </a:ext>
              </a:extLst>
            </p:cNvPr>
            <p:cNvCxnSpPr/>
            <p:nvPr/>
          </p:nvCxnSpPr>
          <p:spPr>
            <a:xfrm>
              <a:off x="6874675" y="2983750"/>
              <a:ext cx="0" cy="259200"/>
            </a:xfrm>
            <a:prstGeom prst="straightConnector1">
              <a:avLst/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00" name="Google Shape;425;p28">
              <a:extLst>
                <a:ext uri="{FF2B5EF4-FFF2-40B4-BE49-F238E27FC236}">
                  <a16:creationId xmlns:a16="http://schemas.microsoft.com/office/drawing/2014/main" xmlns="" id="{6831908E-5245-8C4B-9CC8-ADF09963BF83}"/>
                </a:ext>
              </a:extLst>
            </p:cNvPr>
            <p:cNvCxnSpPr/>
            <p:nvPr/>
          </p:nvCxnSpPr>
          <p:spPr>
            <a:xfrm>
              <a:off x="6725172" y="2983750"/>
              <a:ext cx="0" cy="259200"/>
            </a:xfrm>
            <a:prstGeom prst="straightConnector1">
              <a:avLst/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01" name="Google Shape;426;p28">
              <a:extLst>
                <a:ext uri="{FF2B5EF4-FFF2-40B4-BE49-F238E27FC236}">
                  <a16:creationId xmlns:a16="http://schemas.microsoft.com/office/drawing/2014/main" xmlns="" id="{EA8C69A8-D258-4749-8352-6982250497C0}"/>
                </a:ext>
              </a:extLst>
            </p:cNvPr>
            <p:cNvCxnSpPr/>
            <p:nvPr/>
          </p:nvCxnSpPr>
          <p:spPr>
            <a:xfrm>
              <a:off x="6427016" y="2983750"/>
              <a:ext cx="0" cy="259200"/>
            </a:xfrm>
            <a:prstGeom prst="straightConnector1">
              <a:avLst/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02" name="Google Shape;427;p28">
              <a:extLst>
                <a:ext uri="{FF2B5EF4-FFF2-40B4-BE49-F238E27FC236}">
                  <a16:creationId xmlns:a16="http://schemas.microsoft.com/office/drawing/2014/main" xmlns="" id="{BDA0FC5A-0C57-144C-BB44-FC5055B89548}"/>
                </a:ext>
              </a:extLst>
            </p:cNvPr>
            <p:cNvSpPr/>
            <p:nvPr/>
          </p:nvSpPr>
          <p:spPr>
            <a:xfrm>
              <a:off x="6271300" y="3242925"/>
              <a:ext cx="609600" cy="466200"/>
            </a:xfrm>
            <a:prstGeom prst="flowChartMerge">
              <a:avLst/>
            </a:prstGeom>
            <a:solidFill>
              <a:srgbClr val="266092"/>
            </a:solidFill>
            <a:ln w="9525" cap="flat" cmpd="sng">
              <a:solidFill>
                <a:srgbClr val="2660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03" name="Google Shape;428;p28">
              <a:extLst>
                <a:ext uri="{FF2B5EF4-FFF2-40B4-BE49-F238E27FC236}">
                  <a16:creationId xmlns:a16="http://schemas.microsoft.com/office/drawing/2014/main" xmlns="" id="{0D98C207-B1E2-F344-8253-154A147B42DA}"/>
                </a:ext>
              </a:extLst>
            </p:cNvPr>
            <p:cNvSpPr/>
            <p:nvPr/>
          </p:nvSpPr>
          <p:spPr>
            <a:xfrm>
              <a:off x="6874675" y="4026475"/>
              <a:ext cx="609600" cy="4662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660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cxnSp>
          <p:nvCxnSpPr>
            <p:cNvPr id="204" name="Google Shape;429;p28">
              <a:extLst>
                <a:ext uri="{FF2B5EF4-FFF2-40B4-BE49-F238E27FC236}">
                  <a16:creationId xmlns:a16="http://schemas.microsoft.com/office/drawing/2014/main" xmlns="" id="{73764004-139C-B44B-84F1-B67F87EE658D}"/>
                </a:ext>
              </a:extLst>
            </p:cNvPr>
            <p:cNvCxnSpPr>
              <a:stCxn id="202" idx="2"/>
              <a:endCxn id="203" idx="0"/>
            </p:cNvCxnSpPr>
            <p:nvPr/>
          </p:nvCxnSpPr>
          <p:spPr>
            <a:xfrm rot="-5400000" flipH="1">
              <a:off x="6719050" y="3566175"/>
              <a:ext cx="317400" cy="6033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05" name="Google Shape;430;p28">
              <a:extLst>
                <a:ext uri="{FF2B5EF4-FFF2-40B4-BE49-F238E27FC236}">
                  <a16:creationId xmlns:a16="http://schemas.microsoft.com/office/drawing/2014/main" xmlns="" id="{35928998-A025-454A-B421-987292AC126D}"/>
                </a:ext>
              </a:extLst>
            </p:cNvPr>
            <p:cNvCxnSpPr>
              <a:endCxn id="203" idx="1"/>
            </p:cNvCxnSpPr>
            <p:nvPr/>
          </p:nvCxnSpPr>
          <p:spPr>
            <a:xfrm>
              <a:off x="6722275" y="4258975"/>
              <a:ext cx="152400" cy="6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06" name="Google Shape;431;p28">
              <a:extLst>
                <a:ext uri="{FF2B5EF4-FFF2-40B4-BE49-F238E27FC236}">
                  <a16:creationId xmlns:a16="http://schemas.microsoft.com/office/drawing/2014/main" xmlns="" id="{FA728F89-242C-C64B-B2B8-BC431AB0F1FC}"/>
                </a:ext>
              </a:extLst>
            </p:cNvPr>
            <p:cNvSpPr/>
            <p:nvPr/>
          </p:nvSpPr>
          <p:spPr>
            <a:xfrm>
              <a:off x="7049875" y="4129675"/>
              <a:ext cx="259200" cy="259200"/>
            </a:xfrm>
            <a:prstGeom prst="flowChartSummingJunction">
              <a:avLst/>
            </a:prstGeom>
            <a:solidFill>
              <a:srgbClr val="FFFFFF"/>
            </a:solidFill>
            <a:ln w="9525" cap="flat" cmpd="sng">
              <a:solidFill>
                <a:srgbClr val="2660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07" name="Google Shape;432;p28">
              <a:extLst>
                <a:ext uri="{FF2B5EF4-FFF2-40B4-BE49-F238E27FC236}">
                  <a16:creationId xmlns:a16="http://schemas.microsoft.com/office/drawing/2014/main" xmlns="" id="{11989460-5944-FD42-967D-559845405B3C}"/>
                </a:ext>
              </a:extLst>
            </p:cNvPr>
            <p:cNvSpPr/>
            <p:nvPr/>
          </p:nvSpPr>
          <p:spPr>
            <a:xfrm>
              <a:off x="7484275" y="4923550"/>
              <a:ext cx="301500" cy="222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660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08" name="Google Shape;433;p28">
              <a:extLst>
                <a:ext uri="{FF2B5EF4-FFF2-40B4-BE49-F238E27FC236}">
                  <a16:creationId xmlns:a16="http://schemas.microsoft.com/office/drawing/2014/main" xmlns="" id="{71BC7E8B-34C4-2A41-99ED-A46BBF2F56C6}"/>
                </a:ext>
              </a:extLst>
            </p:cNvPr>
            <p:cNvSpPr/>
            <p:nvPr/>
          </p:nvSpPr>
          <p:spPr>
            <a:xfrm>
              <a:off x="7484275" y="5222650"/>
              <a:ext cx="301500" cy="222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660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09" name="Google Shape;434;p28">
              <a:extLst>
                <a:ext uri="{FF2B5EF4-FFF2-40B4-BE49-F238E27FC236}">
                  <a16:creationId xmlns:a16="http://schemas.microsoft.com/office/drawing/2014/main" xmlns="" id="{9235BE23-EA6C-1C44-8F30-65498B8AEA5A}"/>
                </a:ext>
              </a:extLst>
            </p:cNvPr>
            <p:cNvSpPr/>
            <p:nvPr/>
          </p:nvSpPr>
          <p:spPr>
            <a:xfrm>
              <a:off x="7484275" y="5515525"/>
              <a:ext cx="301500" cy="222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660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10" name="Google Shape;435;p28">
              <a:extLst>
                <a:ext uri="{FF2B5EF4-FFF2-40B4-BE49-F238E27FC236}">
                  <a16:creationId xmlns:a16="http://schemas.microsoft.com/office/drawing/2014/main" xmlns="" id="{87D1B213-4EC4-4441-BC71-C635B7B132A3}"/>
                </a:ext>
              </a:extLst>
            </p:cNvPr>
            <p:cNvSpPr/>
            <p:nvPr/>
          </p:nvSpPr>
          <p:spPr>
            <a:xfrm>
              <a:off x="7484275" y="5814625"/>
              <a:ext cx="301500" cy="222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660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cxnSp>
          <p:nvCxnSpPr>
            <p:cNvPr id="211" name="Google Shape;436;p28">
              <a:extLst>
                <a:ext uri="{FF2B5EF4-FFF2-40B4-BE49-F238E27FC236}">
                  <a16:creationId xmlns:a16="http://schemas.microsoft.com/office/drawing/2014/main" xmlns="" id="{63EEF468-7190-3244-931B-24CC96F321F6}"/>
                </a:ext>
              </a:extLst>
            </p:cNvPr>
            <p:cNvCxnSpPr>
              <a:stCxn id="203" idx="2"/>
              <a:endCxn id="207" idx="1"/>
            </p:cNvCxnSpPr>
            <p:nvPr/>
          </p:nvCxnSpPr>
          <p:spPr>
            <a:xfrm rot="-5400000" flipH="1">
              <a:off x="7060675" y="4611475"/>
              <a:ext cx="542400" cy="304800"/>
            </a:xfrm>
            <a:prstGeom prst="bentConnector2">
              <a:avLst/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2" name="Google Shape;437;p28">
              <a:extLst>
                <a:ext uri="{FF2B5EF4-FFF2-40B4-BE49-F238E27FC236}">
                  <a16:creationId xmlns:a16="http://schemas.microsoft.com/office/drawing/2014/main" xmlns="" id="{CD8F5296-E138-1B4E-8EB7-A64E02638597}"/>
                </a:ext>
              </a:extLst>
            </p:cNvPr>
            <p:cNvCxnSpPr>
              <a:stCxn id="203" idx="2"/>
              <a:endCxn id="208" idx="1"/>
            </p:cNvCxnSpPr>
            <p:nvPr/>
          </p:nvCxnSpPr>
          <p:spPr>
            <a:xfrm rot="-5400000" flipH="1">
              <a:off x="6911125" y="4761025"/>
              <a:ext cx="841500" cy="304800"/>
            </a:xfrm>
            <a:prstGeom prst="bentConnector2">
              <a:avLst/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3" name="Google Shape;438;p28">
              <a:extLst>
                <a:ext uri="{FF2B5EF4-FFF2-40B4-BE49-F238E27FC236}">
                  <a16:creationId xmlns:a16="http://schemas.microsoft.com/office/drawing/2014/main" xmlns="" id="{B7FF48F0-C982-A440-844D-51B8DF52840F}"/>
                </a:ext>
              </a:extLst>
            </p:cNvPr>
            <p:cNvCxnSpPr>
              <a:endCxn id="209" idx="1"/>
            </p:cNvCxnSpPr>
            <p:nvPr/>
          </p:nvCxnSpPr>
          <p:spPr>
            <a:xfrm rot="-5400000" flipH="1">
              <a:off x="6802825" y="4945525"/>
              <a:ext cx="1058100" cy="304800"/>
            </a:xfrm>
            <a:prstGeom prst="bentConnector2">
              <a:avLst/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4" name="Google Shape;439;p28">
              <a:extLst>
                <a:ext uri="{FF2B5EF4-FFF2-40B4-BE49-F238E27FC236}">
                  <a16:creationId xmlns:a16="http://schemas.microsoft.com/office/drawing/2014/main" xmlns="" id="{FE8FC811-51A2-7149-87D3-6EE18DD839C0}"/>
                </a:ext>
              </a:extLst>
            </p:cNvPr>
            <p:cNvCxnSpPr>
              <a:stCxn id="203" idx="2"/>
              <a:endCxn id="210" idx="1"/>
            </p:cNvCxnSpPr>
            <p:nvPr/>
          </p:nvCxnSpPr>
          <p:spPr>
            <a:xfrm rot="-5400000" flipH="1">
              <a:off x="6615175" y="5056975"/>
              <a:ext cx="1433400" cy="304800"/>
            </a:xfrm>
            <a:prstGeom prst="bentConnector2">
              <a:avLst/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5" name="Google Shape;440;p28">
              <a:extLst>
                <a:ext uri="{FF2B5EF4-FFF2-40B4-BE49-F238E27FC236}">
                  <a16:creationId xmlns:a16="http://schemas.microsoft.com/office/drawing/2014/main" xmlns="" id="{008E118F-B094-564F-9682-3EE5DAE75DBD}"/>
                </a:ext>
              </a:extLst>
            </p:cNvPr>
            <p:cNvCxnSpPr>
              <a:stCxn id="188" idx="3"/>
              <a:endCxn id="207" idx="1"/>
            </p:cNvCxnSpPr>
            <p:nvPr/>
          </p:nvCxnSpPr>
          <p:spPr>
            <a:xfrm>
              <a:off x="7023775" y="5035000"/>
              <a:ext cx="460500" cy="0"/>
            </a:xfrm>
            <a:prstGeom prst="straightConnector1">
              <a:avLst/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441;p28">
              <a:extLst>
                <a:ext uri="{FF2B5EF4-FFF2-40B4-BE49-F238E27FC236}">
                  <a16:creationId xmlns:a16="http://schemas.microsoft.com/office/drawing/2014/main" xmlns="" id="{61D7FC32-CBEE-D346-9D44-1399E1004929}"/>
                </a:ext>
              </a:extLst>
            </p:cNvPr>
            <p:cNvCxnSpPr>
              <a:stCxn id="189" idx="3"/>
              <a:endCxn id="208" idx="1"/>
            </p:cNvCxnSpPr>
            <p:nvPr/>
          </p:nvCxnSpPr>
          <p:spPr>
            <a:xfrm>
              <a:off x="7023775" y="5334100"/>
              <a:ext cx="460500" cy="0"/>
            </a:xfrm>
            <a:prstGeom prst="straightConnector1">
              <a:avLst/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" name="Google Shape;442;p28">
              <a:extLst>
                <a:ext uri="{FF2B5EF4-FFF2-40B4-BE49-F238E27FC236}">
                  <a16:creationId xmlns:a16="http://schemas.microsoft.com/office/drawing/2014/main" xmlns="" id="{40EBFAC7-F43C-034D-9B6D-6CC76BF01797}"/>
                </a:ext>
              </a:extLst>
            </p:cNvPr>
            <p:cNvCxnSpPr>
              <a:stCxn id="190" idx="3"/>
              <a:endCxn id="209" idx="1"/>
            </p:cNvCxnSpPr>
            <p:nvPr/>
          </p:nvCxnSpPr>
          <p:spPr>
            <a:xfrm>
              <a:off x="7023775" y="5626975"/>
              <a:ext cx="460500" cy="0"/>
            </a:xfrm>
            <a:prstGeom prst="straightConnector1">
              <a:avLst/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8" name="Google Shape;443;p28">
              <a:extLst>
                <a:ext uri="{FF2B5EF4-FFF2-40B4-BE49-F238E27FC236}">
                  <a16:creationId xmlns:a16="http://schemas.microsoft.com/office/drawing/2014/main" xmlns="" id="{B325CB59-B9A2-0943-8076-8FC6BC51E9CA}"/>
                </a:ext>
              </a:extLst>
            </p:cNvPr>
            <p:cNvCxnSpPr>
              <a:stCxn id="191" idx="3"/>
              <a:endCxn id="210" idx="1"/>
            </p:cNvCxnSpPr>
            <p:nvPr/>
          </p:nvCxnSpPr>
          <p:spPr>
            <a:xfrm>
              <a:off x="7023775" y="5926075"/>
              <a:ext cx="460500" cy="0"/>
            </a:xfrm>
            <a:prstGeom prst="straightConnector1">
              <a:avLst/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9" name="Google Shape;444;p28">
              <a:extLst>
                <a:ext uri="{FF2B5EF4-FFF2-40B4-BE49-F238E27FC236}">
                  <a16:creationId xmlns:a16="http://schemas.microsoft.com/office/drawing/2014/main" xmlns="" id="{6483096D-87E0-F848-BB1B-5F677D4D57CB}"/>
                </a:ext>
              </a:extLst>
            </p:cNvPr>
            <p:cNvSpPr/>
            <p:nvPr/>
          </p:nvSpPr>
          <p:spPr>
            <a:xfrm>
              <a:off x="7636675" y="4026475"/>
              <a:ext cx="609600" cy="4662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660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cxnSp>
          <p:nvCxnSpPr>
            <p:cNvPr id="220" name="Google Shape;445;p28">
              <a:extLst>
                <a:ext uri="{FF2B5EF4-FFF2-40B4-BE49-F238E27FC236}">
                  <a16:creationId xmlns:a16="http://schemas.microsoft.com/office/drawing/2014/main" xmlns="" id="{25AE1F25-05DC-1E4E-B720-55F7612C5F6E}"/>
                </a:ext>
              </a:extLst>
            </p:cNvPr>
            <p:cNvCxnSpPr>
              <a:stCxn id="240" idx="2"/>
              <a:endCxn id="219" idx="0"/>
            </p:cNvCxnSpPr>
            <p:nvPr/>
          </p:nvCxnSpPr>
          <p:spPr>
            <a:xfrm rot="-5400000" flipH="1">
              <a:off x="7481050" y="3566175"/>
              <a:ext cx="317400" cy="6033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21" name="Google Shape;447;p28">
              <a:extLst>
                <a:ext uri="{FF2B5EF4-FFF2-40B4-BE49-F238E27FC236}">
                  <a16:creationId xmlns:a16="http://schemas.microsoft.com/office/drawing/2014/main" xmlns="" id="{77D5AF40-4E0D-4F4E-A6D9-BFD1E608020D}"/>
                </a:ext>
              </a:extLst>
            </p:cNvPr>
            <p:cNvSpPr/>
            <p:nvPr/>
          </p:nvSpPr>
          <p:spPr>
            <a:xfrm>
              <a:off x="7811875" y="4129675"/>
              <a:ext cx="259200" cy="259200"/>
            </a:xfrm>
            <a:prstGeom prst="flowChartSummingJunction">
              <a:avLst/>
            </a:prstGeom>
            <a:solidFill>
              <a:srgbClr val="FFFFFF"/>
            </a:solidFill>
            <a:ln w="9525" cap="flat" cmpd="sng">
              <a:solidFill>
                <a:srgbClr val="2660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22" name="Google Shape;448;p28">
              <a:extLst>
                <a:ext uri="{FF2B5EF4-FFF2-40B4-BE49-F238E27FC236}">
                  <a16:creationId xmlns:a16="http://schemas.microsoft.com/office/drawing/2014/main" xmlns="" id="{E063A536-1BC3-954B-BCA7-31B37B8BD1EB}"/>
                </a:ext>
              </a:extLst>
            </p:cNvPr>
            <p:cNvSpPr/>
            <p:nvPr/>
          </p:nvSpPr>
          <p:spPr>
            <a:xfrm>
              <a:off x="8246275" y="4923550"/>
              <a:ext cx="301500" cy="222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660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23" name="Google Shape;449;p28">
              <a:extLst>
                <a:ext uri="{FF2B5EF4-FFF2-40B4-BE49-F238E27FC236}">
                  <a16:creationId xmlns:a16="http://schemas.microsoft.com/office/drawing/2014/main" xmlns="" id="{CE870806-A9F9-5349-A89C-3F794F04A011}"/>
                </a:ext>
              </a:extLst>
            </p:cNvPr>
            <p:cNvSpPr/>
            <p:nvPr/>
          </p:nvSpPr>
          <p:spPr>
            <a:xfrm>
              <a:off x="8246275" y="5222650"/>
              <a:ext cx="301500" cy="222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660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24" name="Google Shape;450;p28">
              <a:extLst>
                <a:ext uri="{FF2B5EF4-FFF2-40B4-BE49-F238E27FC236}">
                  <a16:creationId xmlns:a16="http://schemas.microsoft.com/office/drawing/2014/main" xmlns="" id="{56417227-B941-F04A-82C6-71391D69805F}"/>
                </a:ext>
              </a:extLst>
            </p:cNvPr>
            <p:cNvSpPr/>
            <p:nvPr/>
          </p:nvSpPr>
          <p:spPr>
            <a:xfrm>
              <a:off x="8246275" y="5515525"/>
              <a:ext cx="301500" cy="222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660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25" name="Google Shape;451;p28">
              <a:extLst>
                <a:ext uri="{FF2B5EF4-FFF2-40B4-BE49-F238E27FC236}">
                  <a16:creationId xmlns:a16="http://schemas.microsoft.com/office/drawing/2014/main" xmlns="" id="{5EE6F8C3-4770-7047-A8DC-52FFD44E5CFB}"/>
                </a:ext>
              </a:extLst>
            </p:cNvPr>
            <p:cNvSpPr/>
            <p:nvPr/>
          </p:nvSpPr>
          <p:spPr>
            <a:xfrm>
              <a:off x="8246275" y="5814625"/>
              <a:ext cx="301500" cy="222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660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cxnSp>
          <p:nvCxnSpPr>
            <p:cNvPr id="226" name="Google Shape;452;p28">
              <a:extLst>
                <a:ext uri="{FF2B5EF4-FFF2-40B4-BE49-F238E27FC236}">
                  <a16:creationId xmlns:a16="http://schemas.microsoft.com/office/drawing/2014/main" xmlns="" id="{1E3A5864-CA0A-5548-B1F3-1DE22CBA05AA}"/>
                </a:ext>
              </a:extLst>
            </p:cNvPr>
            <p:cNvCxnSpPr>
              <a:stCxn id="219" idx="2"/>
              <a:endCxn id="222" idx="1"/>
            </p:cNvCxnSpPr>
            <p:nvPr/>
          </p:nvCxnSpPr>
          <p:spPr>
            <a:xfrm rot="-5400000" flipH="1">
              <a:off x="7822675" y="4611475"/>
              <a:ext cx="542400" cy="304800"/>
            </a:xfrm>
            <a:prstGeom prst="bentConnector2">
              <a:avLst/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7" name="Google Shape;453;p28">
              <a:extLst>
                <a:ext uri="{FF2B5EF4-FFF2-40B4-BE49-F238E27FC236}">
                  <a16:creationId xmlns:a16="http://schemas.microsoft.com/office/drawing/2014/main" xmlns="" id="{4333F772-BF89-9E48-8C05-2369641D7EB8}"/>
                </a:ext>
              </a:extLst>
            </p:cNvPr>
            <p:cNvCxnSpPr>
              <a:stCxn id="219" idx="2"/>
              <a:endCxn id="223" idx="1"/>
            </p:cNvCxnSpPr>
            <p:nvPr/>
          </p:nvCxnSpPr>
          <p:spPr>
            <a:xfrm rot="-5400000" flipH="1">
              <a:off x="7673125" y="4761025"/>
              <a:ext cx="841500" cy="304800"/>
            </a:xfrm>
            <a:prstGeom prst="bentConnector2">
              <a:avLst/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8" name="Google Shape;454;p28">
              <a:extLst>
                <a:ext uri="{FF2B5EF4-FFF2-40B4-BE49-F238E27FC236}">
                  <a16:creationId xmlns:a16="http://schemas.microsoft.com/office/drawing/2014/main" xmlns="" id="{2A0C2081-9A81-1443-93B2-259CA9F9FB9B}"/>
                </a:ext>
              </a:extLst>
            </p:cNvPr>
            <p:cNvCxnSpPr>
              <a:endCxn id="224" idx="1"/>
            </p:cNvCxnSpPr>
            <p:nvPr/>
          </p:nvCxnSpPr>
          <p:spPr>
            <a:xfrm rot="-5400000" flipH="1">
              <a:off x="7564825" y="4945525"/>
              <a:ext cx="1058100" cy="304800"/>
            </a:xfrm>
            <a:prstGeom prst="bentConnector2">
              <a:avLst/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9" name="Google Shape;455;p28">
              <a:extLst>
                <a:ext uri="{FF2B5EF4-FFF2-40B4-BE49-F238E27FC236}">
                  <a16:creationId xmlns:a16="http://schemas.microsoft.com/office/drawing/2014/main" xmlns="" id="{D6877B68-9C62-FB46-8512-03D0AB39743F}"/>
                </a:ext>
              </a:extLst>
            </p:cNvPr>
            <p:cNvCxnSpPr>
              <a:endCxn id="225" idx="1"/>
            </p:cNvCxnSpPr>
            <p:nvPr/>
          </p:nvCxnSpPr>
          <p:spPr>
            <a:xfrm rot="-5400000" flipH="1">
              <a:off x="7415275" y="5095075"/>
              <a:ext cx="1357200" cy="304800"/>
            </a:xfrm>
            <a:prstGeom prst="bentConnector2">
              <a:avLst/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30" name="Google Shape;456;p28">
              <a:extLst>
                <a:ext uri="{FF2B5EF4-FFF2-40B4-BE49-F238E27FC236}">
                  <a16:creationId xmlns:a16="http://schemas.microsoft.com/office/drawing/2014/main" xmlns="" id="{ACE9E5FB-2146-CA45-84AB-43D056A985F8}"/>
                </a:ext>
              </a:extLst>
            </p:cNvPr>
            <p:cNvCxnSpPr>
              <a:stCxn id="207" idx="3"/>
              <a:endCxn id="222" idx="1"/>
            </p:cNvCxnSpPr>
            <p:nvPr/>
          </p:nvCxnSpPr>
          <p:spPr>
            <a:xfrm>
              <a:off x="7785775" y="5035000"/>
              <a:ext cx="460500" cy="0"/>
            </a:xfrm>
            <a:prstGeom prst="straightConnector1">
              <a:avLst/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" name="Google Shape;457;p28">
              <a:extLst>
                <a:ext uri="{FF2B5EF4-FFF2-40B4-BE49-F238E27FC236}">
                  <a16:creationId xmlns:a16="http://schemas.microsoft.com/office/drawing/2014/main" xmlns="" id="{93EFE76D-378C-FF4B-A6A0-77BA11A2E32F}"/>
                </a:ext>
              </a:extLst>
            </p:cNvPr>
            <p:cNvCxnSpPr>
              <a:stCxn id="208" idx="3"/>
              <a:endCxn id="223" idx="1"/>
            </p:cNvCxnSpPr>
            <p:nvPr/>
          </p:nvCxnSpPr>
          <p:spPr>
            <a:xfrm>
              <a:off x="7785775" y="5334100"/>
              <a:ext cx="460500" cy="0"/>
            </a:xfrm>
            <a:prstGeom prst="straightConnector1">
              <a:avLst/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458;p28">
              <a:extLst>
                <a:ext uri="{FF2B5EF4-FFF2-40B4-BE49-F238E27FC236}">
                  <a16:creationId xmlns:a16="http://schemas.microsoft.com/office/drawing/2014/main" xmlns="" id="{02980B66-3710-DE4E-B0AB-6FF44DB34FC3}"/>
                </a:ext>
              </a:extLst>
            </p:cNvPr>
            <p:cNvCxnSpPr>
              <a:stCxn id="209" idx="3"/>
              <a:endCxn id="224" idx="1"/>
            </p:cNvCxnSpPr>
            <p:nvPr/>
          </p:nvCxnSpPr>
          <p:spPr>
            <a:xfrm>
              <a:off x="7785775" y="5626975"/>
              <a:ext cx="460500" cy="0"/>
            </a:xfrm>
            <a:prstGeom prst="straightConnector1">
              <a:avLst/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Google Shape;459;p28">
              <a:extLst>
                <a:ext uri="{FF2B5EF4-FFF2-40B4-BE49-F238E27FC236}">
                  <a16:creationId xmlns:a16="http://schemas.microsoft.com/office/drawing/2014/main" xmlns="" id="{60D7C536-F2F3-984D-A736-4F43A6252784}"/>
                </a:ext>
              </a:extLst>
            </p:cNvPr>
            <p:cNvCxnSpPr>
              <a:stCxn id="210" idx="3"/>
              <a:endCxn id="225" idx="1"/>
            </p:cNvCxnSpPr>
            <p:nvPr/>
          </p:nvCxnSpPr>
          <p:spPr>
            <a:xfrm>
              <a:off x="7785775" y="5926075"/>
              <a:ext cx="460500" cy="0"/>
            </a:xfrm>
            <a:prstGeom prst="straightConnector1">
              <a:avLst/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4" name="Google Shape;460;p28">
              <a:extLst>
                <a:ext uri="{FF2B5EF4-FFF2-40B4-BE49-F238E27FC236}">
                  <a16:creationId xmlns:a16="http://schemas.microsoft.com/office/drawing/2014/main" xmlns="" id="{DDFAACDE-A3AA-5744-AE89-E9CB2B1C4A52}"/>
                </a:ext>
              </a:extLst>
            </p:cNvPr>
            <p:cNvSpPr/>
            <p:nvPr/>
          </p:nvSpPr>
          <p:spPr>
            <a:xfrm>
              <a:off x="7033300" y="3242925"/>
              <a:ext cx="609600" cy="4662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660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cxnSp>
          <p:nvCxnSpPr>
            <p:cNvPr id="235" name="Google Shape;461;p28">
              <a:extLst>
                <a:ext uri="{FF2B5EF4-FFF2-40B4-BE49-F238E27FC236}">
                  <a16:creationId xmlns:a16="http://schemas.microsoft.com/office/drawing/2014/main" xmlns="" id="{15D1CECF-57EE-824A-ADA6-4DAE458A67BE}"/>
                </a:ext>
              </a:extLst>
            </p:cNvPr>
            <p:cNvCxnSpPr/>
            <p:nvPr/>
          </p:nvCxnSpPr>
          <p:spPr>
            <a:xfrm>
              <a:off x="7039525" y="2983750"/>
              <a:ext cx="0" cy="259200"/>
            </a:xfrm>
            <a:prstGeom prst="straightConnector1">
              <a:avLst/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36" name="Google Shape;462;p28">
              <a:extLst>
                <a:ext uri="{FF2B5EF4-FFF2-40B4-BE49-F238E27FC236}">
                  <a16:creationId xmlns:a16="http://schemas.microsoft.com/office/drawing/2014/main" xmlns="" id="{CAA627F4-88CA-BA47-B655-DD0C85FF1B2B}"/>
                </a:ext>
              </a:extLst>
            </p:cNvPr>
            <p:cNvCxnSpPr/>
            <p:nvPr/>
          </p:nvCxnSpPr>
          <p:spPr>
            <a:xfrm>
              <a:off x="7338106" y="2983750"/>
              <a:ext cx="0" cy="259200"/>
            </a:xfrm>
            <a:prstGeom prst="straightConnector1">
              <a:avLst/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37" name="Google Shape;463;p28">
              <a:extLst>
                <a:ext uri="{FF2B5EF4-FFF2-40B4-BE49-F238E27FC236}">
                  <a16:creationId xmlns:a16="http://schemas.microsoft.com/office/drawing/2014/main" xmlns="" id="{508841E1-A944-2D45-B617-D314EE9FDE28}"/>
                </a:ext>
              </a:extLst>
            </p:cNvPr>
            <p:cNvCxnSpPr/>
            <p:nvPr/>
          </p:nvCxnSpPr>
          <p:spPr>
            <a:xfrm>
              <a:off x="7636675" y="2983750"/>
              <a:ext cx="0" cy="259200"/>
            </a:xfrm>
            <a:prstGeom prst="straightConnector1">
              <a:avLst/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38" name="Google Shape;464;p28">
              <a:extLst>
                <a:ext uri="{FF2B5EF4-FFF2-40B4-BE49-F238E27FC236}">
                  <a16:creationId xmlns:a16="http://schemas.microsoft.com/office/drawing/2014/main" xmlns="" id="{83923C90-7180-1A4E-A9D5-17A37DDEB21B}"/>
                </a:ext>
              </a:extLst>
            </p:cNvPr>
            <p:cNvCxnSpPr/>
            <p:nvPr/>
          </p:nvCxnSpPr>
          <p:spPr>
            <a:xfrm>
              <a:off x="7487172" y="2983750"/>
              <a:ext cx="0" cy="259200"/>
            </a:xfrm>
            <a:prstGeom prst="straightConnector1">
              <a:avLst/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39" name="Google Shape;465;p28">
              <a:extLst>
                <a:ext uri="{FF2B5EF4-FFF2-40B4-BE49-F238E27FC236}">
                  <a16:creationId xmlns:a16="http://schemas.microsoft.com/office/drawing/2014/main" xmlns="" id="{0C8B2C56-859E-CC4C-846A-CCBBB529B247}"/>
                </a:ext>
              </a:extLst>
            </p:cNvPr>
            <p:cNvCxnSpPr/>
            <p:nvPr/>
          </p:nvCxnSpPr>
          <p:spPr>
            <a:xfrm>
              <a:off x="7189016" y="2983750"/>
              <a:ext cx="0" cy="259200"/>
            </a:xfrm>
            <a:prstGeom prst="straightConnector1">
              <a:avLst/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40" name="Google Shape;446;p28">
              <a:extLst>
                <a:ext uri="{FF2B5EF4-FFF2-40B4-BE49-F238E27FC236}">
                  <a16:creationId xmlns:a16="http://schemas.microsoft.com/office/drawing/2014/main" xmlns="" id="{8F248D49-EA78-EE48-AB0C-DEBB9BB98EEB}"/>
                </a:ext>
              </a:extLst>
            </p:cNvPr>
            <p:cNvSpPr/>
            <p:nvPr/>
          </p:nvSpPr>
          <p:spPr>
            <a:xfrm>
              <a:off x="7033300" y="3242925"/>
              <a:ext cx="609600" cy="466200"/>
            </a:xfrm>
            <a:prstGeom prst="flowChartMerge">
              <a:avLst/>
            </a:prstGeom>
            <a:solidFill>
              <a:srgbClr val="266092"/>
            </a:solidFill>
            <a:ln w="9525" cap="flat" cmpd="sng">
              <a:solidFill>
                <a:srgbClr val="2660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41" name="Google Shape;466;p28">
              <a:extLst>
                <a:ext uri="{FF2B5EF4-FFF2-40B4-BE49-F238E27FC236}">
                  <a16:creationId xmlns:a16="http://schemas.microsoft.com/office/drawing/2014/main" xmlns="" id="{FA38F37B-BDB7-F840-BE04-E991F583A829}"/>
                </a:ext>
              </a:extLst>
            </p:cNvPr>
            <p:cNvSpPr/>
            <p:nvPr/>
          </p:nvSpPr>
          <p:spPr>
            <a:xfrm>
              <a:off x="8547775" y="4923550"/>
              <a:ext cx="301500" cy="222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660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42" name="Google Shape;467;p28">
              <a:extLst>
                <a:ext uri="{FF2B5EF4-FFF2-40B4-BE49-F238E27FC236}">
                  <a16:creationId xmlns:a16="http://schemas.microsoft.com/office/drawing/2014/main" xmlns="" id="{C8AE1897-88D5-3646-A40A-DDD0053D9DAF}"/>
                </a:ext>
              </a:extLst>
            </p:cNvPr>
            <p:cNvSpPr/>
            <p:nvPr/>
          </p:nvSpPr>
          <p:spPr>
            <a:xfrm>
              <a:off x="8547775" y="5222650"/>
              <a:ext cx="301500" cy="222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660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43" name="Google Shape;468;p28">
              <a:extLst>
                <a:ext uri="{FF2B5EF4-FFF2-40B4-BE49-F238E27FC236}">
                  <a16:creationId xmlns:a16="http://schemas.microsoft.com/office/drawing/2014/main" xmlns="" id="{3AC5D7D9-1A83-FA4A-9693-C06F3ADE65EA}"/>
                </a:ext>
              </a:extLst>
            </p:cNvPr>
            <p:cNvSpPr/>
            <p:nvPr/>
          </p:nvSpPr>
          <p:spPr>
            <a:xfrm>
              <a:off x="8547775" y="5515525"/>
              <a:ext cx="301500" cy="222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660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44" name="Google Shape;469;p28">
              <a:extLst>
                <a:ext uri="{FF2B5EF4-FFF2-40B4-BE49-F238E27FC236}">
                  <a16:creationId xmlns:a16="http://schemas.microsoft.com/office/drawing/2014/main" xmlns="" id="{5A2CA817-C5C4-8244-93FC-D10F8F62B893}"/>
                </a:ext>
              </a:extLst>
            </p:cNvPr>
            <p:cNvSpPr/>
            <p:nvPr/>
          </p:nvSpPr>
          <p:spPr>
            <a:xfrm>
              <a:off x="8547775" y="5814625"/>
              <a:ext cx="301500" cy="222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660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45" name="Google Shape;470;p28">
              <a:extLst>
                <a:ext uri="{FF2B5EF4-FFF2-40B4-BE49-F238E27FC236}">
                  <a16:creationId xmlns:a16="http://schemas.microsoft.com/office/drawing/2014/main" xmlns="" id="{8EAF634E-5A67-904C-ACAD-E0A19D5F5C3C}"/>
                </a:ext>
              </a:extLst>
            </p:cNvPr>
            <p:cNvSpPr/>
            <p:nvPr/>
          </p:nvSpPr>
          <p:spPr>
            <a:xfrm>
              <a:off x="8849275" y="4923550"/>
              <a:ext cx="301500" cy="222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660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46" name="Google Shape;471;p28">
              <a:extLst>
                <a:ext uri="{FF2B5EF4-FFF2-40B4-BE49-F238E27FC236}">
                  <a16:creationId xmlns:a16="http://schemas.microsoft.com/office/drawing/2014/main" xmlns="" id="{05A46679-1C47-6245-89C5-752177AA745D}"/>
                </a:ext>
              </a:extLst>
            </p:cNvPr>
            <p:cNvSpPr/>
            <p:nvPr/>
          </p:nvSpPr>
          <p:spPr>
            <a:xfrm>
              <a:off x="8849275" y="5222650"/>
              <a:ext cx="301500" cy="222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660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47" name="Google Shape;472;p28">
              <a:extLst>
                <a:ext uri="{FF2B5EF4-FFF2-40B4-BE49-F238E27FC236}">
                  <a16:creationId xmlns:a16="http://schemas.microsoft.com/office/drawing/2014/main" xmlns="" id="{D26B6684-4F3A-6C40-AE3E-6FFC6F70E4AE}"/>
                </a:ext>
              </a:extLst>
            </p:cNvPr>
            <p:cNvSpPr/>
            <p:nvPr/>
          </p:nvSpPr>
          <p:spPr>
            <a:xfrm>
              <a:off x="8849275" y="5515525"/>
              <a:ext cx="301500" cy="222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660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48" name="Google Shape;473;p28">
              <a:extLst>
                <a:ext uri="{FF2B5EF4-FFF2-40B4-BE49-F238E27FC236}">
                  <a16:creationId xmlns:a16="http://schemas.microsoft.com/office/drawing/2014/main" xmlns="" id="{F5176A6D-F269-A94B-A301-978FE828CBD6}"/>
                </a:ext>
              </a:extLst>
            </p:cNvPr>
            <p:cNvSpPr/>
            <p:nvPr/>
          </p:nvSpPr>
          <p:spPr>
            <a:xfrm>
              <a:off x="8849275" y="5814625"/>
              <a:ext cx="301500" cy="222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660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49" name="Google Shape;474;p28">
              <a:extLst>
                <a:ext uri="{FF2B5EF4-FFF2-40B4-BE49-F238E27FC236}">
                  <a16:creationId xmlns:a16="http://schemas.microsoft.com/office/drawing/2014/main" xmlns="" id="{E3D9558A-C1A7-234F-A01B-DEE82972D87F}"/>
                </a:ext>
              </a:extLst>
            </p:cNvPr>
            <p:cNvSpPr/>
            <p:nvPr/>
          </p:nvSpPr>
          <p:spPr>
            <a:xfrm>
              <a:off x="9150775" y="4923550"/>
              <a:ext cx="301500" cy="222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660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50" name="Google Shape;475;p28">
              <a:extLst>
                <a:ext uri="{FF2B5EF4-FFF2-40B4-BE49-F238E27FC236}">
                  <a16:creationId xmlns:a16="http://schemas.microsoft.com/office/drawing/2014/main" xmlns="" id="{0A19BBB3-ECB9-6549-8B6A-F23E1943BF4A}"/>
                </a:ext>
              </a:extLst>
            </p:cNvPr>
            <p:cNvSpPr/>
            <p:nvPr/>
          </p:nvSpPr>
          <p:spPr>
            <a:xfrm>
              <a:off x="9150775" y="5222650"/>
              <a:ext cx="301500" cy="222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660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51" name="Google Shape;476;p28">
              <a:extLst>
                <a:ext uri="{FF2B5EF4-FFF2-40B4-BE49-F238E27FC236}">
                  <a16:creationId xmlns:a16="http://schemas.microsoft.com/office/drawing/2014/main" xmlns="" id="{2E7D9909-2CD2-2A43-9EDC-D6ECDC13870E}"/>
                </a:ext>
              </a:extLst>
            </p:cNvPr>
            <p:cNvSpPr/>
            <p:nvPr/>
          </p:nvSpPr>
          <p:spPr>
            <a:xfrm>
              <a:off x="9150775" y="5515525"/>
              <a:ext cx="301500" cy="222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660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52" name="Google Shape;477;p28">
              <a:extLst>
                <a:ext uri="{FF2B5EF4-FFF2-40B4-BE49-F238E27FC236}">
                  <a16:creationId xmlns:a16="http://schemas.microsoft.com/office/drawing/2014/main" xmlns="" id="{9C1FB60D-6DF3-4C49-805D-8323299DE393}"/>
                </a:ext>
              </a:extLst>
            </p:cNvPr>
            <p:cNvSpPr/>
            <p:nvPr/>
          </p:nvSpPr>
          <p:spPr>
            <a:xfrm>
              <a:off x="9150775" y="5814625"/>
              <a:ext cx="301500" cy="222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660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53" name="Google Shape;478;p28">
              <a:extLst>
                <a:ext uri="{FF2B5EF4-FFF2-40B4-BE49-F238E27FC236}">
                  <a16:creationId xmlns:a16="http://schemas.microsoft.com/office/drawing/2014/main" xmlns="" id="{772FA83A-0228-8042-8673-9FDE1D6E4613}"/>
                </a:ext>
              </a:extLst>
            </p:cNvPr>
            <p:cNvSpPr/>
            <p:nvPr/>
          </p:nvSpPr>
          <p:spPr>
            <a:xfrm>
              <a:off x="9452275" y="4923550"/>
              <a:ext cx="301500" cy="222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660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54" name="Google Shape;479;p28">
              <a:extLst>
                <a:ext uri="{FF2B5EF4-FFF2-40B4-BE49-F238E27FC236}">
                  <a16:creationId xmlns:a16="http://schemas.microsoft.com/office/drawing/2014/main" xmlns="" id="{EFAA17D9-CC95-6F41-AD28-0C1718B1127F}"/>
                </a:ext>
              </a:extLst>
            </p:cNvPr>
            <p:cNvSpPr/>
            <p:nvPr/>
          </p:nvSpPr>
          <p:spPr>
            <a:xfrm>
              <a:off x="9452275" y="5222650"/>
              <a:ext cx="301500" cy="222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660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55" name="Google Shape;480;p28">
              <a:extLst>
                <a:ext uri="{FF2B5EF4-FFF2-40B4-BE49-F238E27FC236}">
                  <a16:creationId xmlns:a16="http://schemas.microsoft.com/office/drawing/2014/main" xmlns="" id="{B7430949-1989-8240-86B8-EA55886A1896}"/>
                </a:ext>
              </a:extLst>
            </p:cNvPr>
            <p:cNvSpPr/>
            <p:nvPr/>
          </p:nvSpPr>
          <p:spPr>
            <a:xfrm>
              <a:off x="9452275" y="5515525"/>
              <a:ext cx="301500" cy="222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660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56" name="Google Shape;481;p28">
              <a:extLst>
                <a:ext uri="{FF2B5EF4-FFF2-40B4-BE49-F238E27FC236}">
                  <a16:creationId xmlns:a16="http://schemas.microsoft.com/office/drawing/2014/main" xmlns="" id="{4560F3BB-A0DF-4A44-B02D-4AE163D455EE}"/>
                </a:ext>
              </a:extLst>
            </p:cNvPr>
            <p:cNvSpPr/>
            <p:nvPr/>
          </p:nvSpPr>
          <p:spPr>
            <a:xfrm>
              <a:off x="9452275" y="5814625"/>
              <a:ext cx="301500" cy="222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660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57" name="Google Shape;482;p28">
              <a:extLst>
                <a:ext uri="{FF2B5EF4-FFF2-40B4-BE49-F238E27FC236}">
                  <a16:creationId xmlns:a16="http://schemas.microsoft.com/office/drawing/2014/main" xmlns="" id="{0B7E1496-29F2-EE42-B8BF-B9CBA3B4BD26}"/>
                </a:ext>
              </a:extLst>
            </p:cNvPr>
            <p:cNvSpPr/>
            <p:nvPr/>
          </p:nvSpPr>
          <p:spPr>
            <a:xfrm>
              <a:off x="9753775" y="4923550"/>
              <a:ext cx="301500" cy="222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660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58" name="Google Shape;483;p28">
              <a:extLst>
                <a:ext uri="{FF2B5EF4-FFF2-40B4-BE49-F238E27FC236}">
                  <a16:creationId xmlns:a16="http://schemas.microsoft.com/office/drawing/2014/main" xmlns="" id="{7B68FDFB-F520-0C4F-A4B4-A243CA9377DF}"/>
                </a:ext>
              </a:extLst>
            </p:cNvPr>
            <p:cNvSpPr/>
            <p:nvPr/>
          </p:nvSpPr>
          <p:spPr>
            <a:xfrm>
              <a:off x="9753775" y="5222650"/>
              <a:ext cx="301500" cy="222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660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59" name="Google Shape;484;p28">
              <a:extLst>
                <a:ext uri="{FF2B5EF4-FFF2-40B4-BE49-F238E27FC236}">
                  <a16:creationId xmlns:a16="http://schemas.microsoft.com/office/drawing/2014/main" xmlns="" id="{BEA8D46A-84F1-A242-AD84-F612F81276E3}"/>
                </a:ext>
              </a:extLst>
            </p:cNvPr>
            <p:cNvSpPr/>
            <p:nvPr/>
          </p:nvSpPr>
          <p:spPr>
            <a:xfrm>
              <a:off x="9753775" y="5515525"/>
              <a:ext cx="301500" cy="222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660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60" name="Google Shape;485;p28">
              <a:extLst>
                <a:ext uri="{FF2B5EF4-FFF2-40B4-BE49-F238E27FC236}">
                  <a16:creationId xmlns:a16="http://schemas.microsoft.com/office/drawing/2014/main" xmlns="" id="{9CDEE71D-1370-E24C-A518-6FAF16487C05}"/>
                </a:ext>
              </a:extLst>
            </p:cNvPr>
            <p:cNvSpPr/>
            <p:nvPr/>
          </p:nvSpPr>
          <p:spPr>
            <a:xfrm>
              <a:off x="9753775" y="5814625"/>
              <a:ext cx="301500" cy="222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660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69" name="Google Shape;494;p28">
              <a:extLst>
                <a:ext uri="{FF2B5EF4-FFF2-40B4-BE49-F238E27FC236}">
                  <a16:creationId xmlns:a16="http://schemas.microsoft.com/office/drawing/2014/main" xmlns="" id="{900B03F5-7E3B-B049-B1BC-ADBFA8B45CA4}"/>
                </a:ext>
              </a:extLst>
            </p:cNvPr>
            <p:cNvSpPr/>
            <p:nvPr/>
          </p:nvSpPr>
          <p:spPr>
            <a:xfrm>
              <a:off x="3798550" y="3242950"/>
              <a:ext cx="301500" cy="124980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70" name="Google Shape;495;p28">
              <a:extLst>
                <a:ext uri="{FF2B5EF4-FFF2-40B4-BE49-F238E27FC236}">
                  <a16:creationId xmlns:a16="http://schemas.microsoft.com/office/drawing/2014/main" xmlns="" id="{596675DA-1E3B-7543-8B1A-F71467EF4270}"/>
                </a:ext>
              </a:extLst>
            </p:cNvPr>
            <p:cNvSpPr txBox="1"/>
            <p:nvPr/>
          </p:nvSpPr>
          <p:spPr>
            <a:xfrm>
              <a:off x="4080638" y="3656500"/>
              <a:ext cx="67034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CPU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71" name="Google Shape;496;p28">
              <a:extLst>
                <a:ext uri="{FF2B5EF4-FFF2-40B4-BE49-F238E27FC236}">
                  <a16:creationId xmlns:a16="http://schemas.microsoft.com/office/drawing/2014/main" xmlns="" id="{66ACC7FE-92E7-074B-89A9-055320FBCDA6}"/>
                </a:ext>
              </a:extLst>
            </p:cNvPr>
            <p:cNvSpPr/>
            <p:nvPr/>
          </p:nvSpPr>
          <p:spPr>
            <a:xfrm>
              <a:off x="4298050" y="4999750"/>
              <a:ext cx="259200" cy="92340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72" name="Google Shape;497;p28">
              <a:extLst>
                <a:ext uri="{FF2B5EF4-FFF2-40B4-BE49-F238E27FC236}">
                  <a16:creationId xmlns:a16="http://schemas.microsoft.com/office/drawing/2014/main" xmlns="" id="{CEBF7277-47A6-EF43-830E-C2633F0DC5CB}"/>
                </a:ext>
              </a:extLst>
            </p:cNvPr>
            <p:cNvSpPr txBox="1"/>
            <p:nvPr/>
          </p:nvSpPr>
          <p:spPr>
            <a:xfrm>
              <a:off x="4528575" y="5127400"/>
              <a:ext cx="1377600" cy="66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GPU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(+ CPU)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pic>
          <p:nvPicPr>
            <p:cNvPr id="273" name="Google Shape;498;p28">
              <a:extLst>
                <a:ext uri="{FF2B5EF4-FFF2-40B4-BE49-F238E27FC236}">
                  <a16:creationId xmlns:a16="http://schemas.microsoft.com/office/drawing/2014/main" xmlns="" id="{ACAF3E15-9A2C-F04D-A23F-9BAFA4002680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12979" t="24289" r="65268" b="23341"/>
            <a:stretch/>
          </p:blipFill>
          <p:spPr>
            <a:xfrm>
              <a:off x="8431050" y="3747046"/>
              <a:ext cx="1021224" cy="1024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499;p28">
              <a:extLst>
                <a:ext uri="{FF2B5EF4-FFF2-40B4-BE49-F238E27FC236}">
                  <a16:creationId xmlns:a16="http://schemas.microsoft.com/office/drawing/2014/main" xmlns="" id="{AD30050B-9CAD-B24D-B553-E7A214520DE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178436" y="4819860"/>
              <a:ext cx="501706" cy="5733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500;p28">
              <a:extLst>
                <a:ext uri="{FF2B5EF4-FFF2-40B4-BE49-F238E27FC236}">
                  <a16:creationId xmlns:a16="http://schemas.microsoft.com/office/drawing/2014/main" xmlns="" id="{AD46310E-D28C-6146-BCBF-EF2DE233D4BD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108336" y="5350697"/>
              <a:ext cx="588738" cy="6348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502;p28">
              <a:extLst>
                <a:ext uri="{FF2B5EF4-FFF2-40B4-BE49-F238E27FC236}">
                  <a16:creationId xmlns:a16="http://schemas.microsoft.com/office/drawing/2014/main" xmlns="" id="{0B5AA7E6-7BAD-3047-B109-8803FB8E5285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13166" t="15136" r="52606" b="14232"/>
            <a:stretch/>
          </p:blipFill>
          <p:spPr>
            <a:xfrm>
              <a:off x="7886399" y="2650724"/>
              <a:ext cx="1099336" cy="11343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78" name="Google Shape;504;p28">
              <a:extLst>
                <a:ext uri="{FF2B5EF4-FFF2-40B4-BE49-F238E27FC236}">
                  <a16:creationId xmlns:a16="http://schemas.microsoft.com/office/drawing/2014/main" xmlns="" id="{F5AA67C9-6686-7244-B892-A480CCD2B98A}"/>
                </a:ext>
              </a:extLst>
            </p:cNvPr>
            <p:cNvCxnSpPr/>
            <p:nvPr/>
          </p:nvCxnSpPr>
          <p:spPr>
            <a:xfrm>
              <a:off x="7484275" y="4258975"/>
              <a:ext cx="152400" cy="6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79" name="Google Shape;505;p28">
              <a:extLst>
                <a:ext uri="{FF2B5EF4-FFF2-40B4-BE49-F238E27FC236}">
                  <a16:creationId xmlns:a16="http://schemas.microsoft.com/office/drawing/2014/main" xmlns="" id="{E56267D6-505C-0740-B7EF-D8CBDE3945D3}"/>
                </a:ext>
              </a:extLst>
            </p:cNvPr>
            <p:cNvSpPr/>
            <p:nvPr/>
          </p:nvSpPr>
          <p:spPr>
            <a:xfrm>
              <a:off x="5960275" y="4923550"/>
              <a:ext cx="301500" cy="222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660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0" name="Google Shape;506;p28">
              <a:extLst>
                <a:ext uri="{FF2B5EF4-FFF2-40B4-BE49-F238E27FC236}">
                  <a16:creationId xmlns:a16="http://schemas.microsoft.com/office/drawing/2014/main" xmlns="" id="{244143D5-D9A3-BD49-9278-B266274A7BA8}"/>
                </a:ext>
              </a:extLst>
            </p:cNvPr>
            <p:cNvSpPr/>
            <p:nvPr/>
          </p:nvSpPr>
          <p:spPr>
            <a:xfrm>
              <a:off x="5960275" y="5222650"/>
              <a:ext cx="301500" cy="222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660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1" name="Google Shape;507;p28">
              <a:extLst>
                <a:ext uri="{FF2B5EF4-FFF2-40B4-BE49-F238E27FC236}">
                  <a16:creationId xmlns:a16="http://schemas.microsoft.com/office/drawing/2014/main" xmlns="" id="{CB055267-A614-1E46-A7D6-20D12E71BCCB}"/>
                </a:ext>
              </a:extLst>
            </p:cNvPr>
            <p:cNvSpPr/>
            <p:nvPr/>
          </p:nvSpPr>
          <p:spPr>
            <a:xfrm>
              <a:off x="5960275" y="5515525"/>
              <a:ext cx="301500" cy="222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660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2" name="Google Shape;508;p28">
              <a:extLst>
                <a:ext uri="{FF2B5EF4-FFF2-40B4-BE49-F238E27FC236}">
                  <a16:creationId xmlns:a16="http://schemas.microsoft.com/office/drawing/2014/main" xmlns="" id="{7B066C24-70DB-0A46-8C48-ED3F6D12A689}"/>
                </a:ext>
              </a:extLst>
            </p:cNvPr>
            <p:cNvSpPr/>
            <p:nvPr/>
          </p:nvSpPr>
          <p:spPr>
            <a:xfrm>
              <a:off x="5960275" y="5814625"/>
              <a:ext cx="301500" cy="222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660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cxnSp>
          <p:nvCxnSpPr>
            <p:cNvPr id="283" name="Google Shape;509;p28">
              <a:extLst>
                <a:ext uri="{FF2B5EF4-FFF2-40B4-BE49-F238E27FC236}">
                  <a16:creationId xmlns:a16="http://schemas.microsoft.com/office/drawing/2014/main" xmlns="" id="{7D0A75FF-2DB2-D342-A7B3-02391E2B9138}"/>
                </a:ext>
              </a:extLst>
            </p:cNvPr>
            <p:cNvCxnSpPr>
              <a:stCxn id="174" idx="2"/>
              <a:endCxn id="279" idx="1"/>
            </p:cNvCxnSpPr>
            <p:nvPr/>
          </p:nvCxnSpPr>
          <p:spPr>
            <a:xfrm rot="-5400000" flipH="1">
              <a:off x="5536675" y="4611475"/>
              <a:ext cx="542400" cy="304800"/>
            </a:xfrm>
            <a:prstGeom prst="bentConnector2">
              <a:avLst/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4" name="Google Shape;510;p28">
              <a:extLst>
                <a:ext uri="{FF2B5EF4-FFF2-40B4-BE49-F238E27FC236}">
                  <a16:creationId xmlns:a16="http://schemas.microsoft.com/office/drawing/2014/main" xmlns="" id="{46BF395A-D7C8-5546-B78F-E6437A3768EC}"/>
                </a:ext>
              </a:extLst>
            </p:cNvPr>
            <p:cNvCxnSpPr>
              <a:stCxn id="174" idx="2"/>
              <a:endCxn id="280" idx="1"/>
            </p:cNvCxnSpPr>
            <p:nvPr/>
          </p:nvCxnSpPr>
          <p:spPr>
            <a:xfrm rot="-5400000" flipH="1">
              <a:off x="5387125" y="4761025"/>
              <a:ext cx="841500" cy="304800"/>
            </a:xfrm>
            <a:prstGeom prst="bentConnector2">
              <a:avLst/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5" name="Google Shape;511;p28">
              <a:extLst>
                <a:ext uri="{FF2B5EF4-FFF2-40B4-BE49-F238E27FC236}">
                  <a16:creationId xmlns:a16="http://schemas.microsoft.com/office/drawing/2014/main" xmlns="" id="{C840C8A0-32F4-8B44-9943-8307819DBADD}"/>
                </a:ext>
              </a:extLst>
            </p:cNvPr>
            <p:cNvCxnSpPr>
              <a:stCxn id="174" idx="2"/>
              <a:endCxn id="281" idx="1"/>
            </p:cNvCxnSpPr>
            <p:nvPr/>
          </p:nvCxnSpPr>
          <p:spPr>
            <a:xfrm rot="-5400000" flipH="1">
              <a:off x="5240725" y="4907425"/>
              <a:ext cx="1134300" cy="304800"/>
            </a:xfrm>
            <a:prstGeom prst="bentConnector2">
              <a:avLst/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6" name="Google Shape;512;p28">
              <a:extLst>
                <a:ext uri="{FF2B5EF4-FFF2-40B4-BE49-F238E27FC236}">
                  <a16:creationId xmlns:a16="http://schemas.microsoft.com/office/drawing/2014/main" xmlns="" id="{3D461F06-A655-054F-A4BB-B3400EAFE1CC}"/>
                </a:ext>
              </a:extLst>
            </p:cNvPr>
            <p:cNvCxnSpPr>
              <a:stCxn id="174" idx="2"/>
              <a:endCxn id="282" idx="1"/>
            </p:cNvCxnSpPr>
            <p:nvPr/>
          </p:nvCxnSpPr>
          <p:spPr>
            <a:xfrm rot="-5400000" flipH="1">
              <a:off x="5091175" y="5056975"/>
              <a:ext cx="1433400" cy="304800"/>
            </a:xfrm>
            <a:prstGeom prst="bentConnector2">
              <a:avLst/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7" name="Google Shape;513;p28">
              <a:extLst>
                <a:ext uri="{FF2B5EF4-FFF2-40B4-BE49-F238E27FC236}">
                  <a16:creationId xmlns:a16="http://schemas.microsoft.com/office/drawing/2014/main" xmlns="" id="{09747387-6565-6E44-BA3E-8B9F44D76B01}"/>
                </a:ext>
              </a:extLst>
            </p:cNvPr>
            <p:cNvCxnSpPr>
              <a:stCxn id="279" idx="3"/>
            </p:cNvCxnSpPr>
            <p:nvPr/>
          </p:nvCxnSpPr>
          <p:spPr>
            <a:xfrm>
              <a:off x="6261775" y="5035000"/>
              <a:ext cx="460500" cy="0"/>
            </a:xfrm>
            <a:prstGeom prst="straightConnector1">
              <a:avLst/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Google Shape;514;p28">
              <a:extLst>
                <a:ext uri="{FF2B5EF4-FFF2-40B4-BE49-F238E27FC236}">
                  <a16:creationId xmlns:a16="http://schemas.microsoft.com/office/drawing/2014/main" xmlns="" id="{35AAE927-40E7-F04D-BA04-73809BC2CA64}"/>
                </a:ext>
              </a:extLst>
            </p:cNvPr>
            <p:cNvCxnSpPr>
              <a:stCxn id="280" idx="3"/>
            </p:cNvCxnSpPr>
            <p:nvPr/>
          </p:nvCxnSpPr>
          <p:spPr>
            <a:xfrm>
              <a:off x="6261775" y="5334100"/>
              <a:ext cx="460500" cy="0"/>
            </a:xfrm>
            <a:prstGeom prst="straightConnector1">
              <a:avLst/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9" name="Google Shape;515;p28">
              <a:extLst>
                <a:ext uri="{FF2B5EF4-FFF2-40B4-BE49-F238E27FC236}">
                  <a16:creationId xmlns:a16="http://schemas.microsoft.com/office/drawing/2014/main" xmlns="" id="{6621C9FB-0B8E-DE4F-A621-5965F3A3327C}"/>
                </a:ext>
              </a:extLst>
            </p:cNvPr>
            <p:cNvCxnSpPr>
              <a:stCxn id="281" idx="3"/>
            </p:cNvCxnSpPr>
            <p:nvPr/>
          </p:nvCxnSpPr>
          <p:spPr>
            <a:xfrm>
              <a:off x="6261775" y="5626975"/>
              <a:ext cx="460500" cy="0"/>
            </a:xfrm>
            <a:prstGeom prst="straightConnector1">
              <a:avLst/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0" name="Google Shape;516;p28">
              <a:extLst>
                <a:ext uri="{FF2B5EF4-FFF2-40B4-BE49-F238E27FC236}">
                  <a16:creationId xmlns:a16="http://schemas.microsoft.com/office/drawing/2014/main" xmlns="" id="{ED510418-CFE2-4346-9E70-5C6770E56396}"/>
                </a:ext>
              </a:extLst>
            </p:cNvPr>
            <p:cNvCxnSpPr>
              <a:stCxn id="282" idx="3"/>
            </p:cNvCxnSpPr>
            <p:nvPr/>
          </p:nvCxnSpPr>
          <p:spPr>
            <a:xfrm>
              <a:off x="6261775" y="5926075"/>
              <a:ext cx="460500" cy="0"/>
            </a:xfrm>
            <a:prstGeom prst="straightConnector1">
              <a:avLst/>
            </a:prstGeom>
            <a:noFill/>
            <a:ln w="9525" cap="flat" cmpd="sng">
              <a:solidFill>
                <a:srgbClr val="26609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029841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709BB33-C7A5-5745-AB7B-069EAC4DD4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DDECD302-5840-0C4C-84BB-CE686984F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128C593-2FC6-9943-AA00-5ED42DF0ADF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This material is based upon work supported by the </a:t>
            </a:r>
            <a:r>
              <a:rPr lang="en-US" dirty="0" err="1"/>
              <a:t>Exascale</a:t>
            </a:r>
            <a:r>
              <a:rPr lang="en-US" dirty="0"/>
              <a:t> Computing Project (17-SC-20-SC), a collaborative effort of the U.S. Department of Energy Office of Science and the National Nuclear Security Administration, and by a grant from the Swiss National Supercomputing Centre (CSCS) under project ID d80.</a:t>
            </a:r>
          </a:p>
        </p:txBody>
      </p:sp>
    </p:spTree>
    <p:extLst>
      <p:ext uri="{BB962C8B-B14F-4D97-AF65-F5344CB8AC3E}">
        <p14:creationId xmlns:p14="http://schemas.microsoft.com/office/powerpoint/2010/main" val="467566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42E1A468-EEEB-AB42-A239-4F0A7799BE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F393742E-CB61-3849-A0C7-2D8812DD2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D41A07F-060D-4A20-84C0-B8DE09341EE3}"/>
              </a:ext>
            </a:extLst>
          </p:cNvPr>
          <p:cNvSpPr txBox="1"/>
          <p:nvPr/>
        </p:nvSpPr>
        <p:spPr>
          <a:xfrm>
            <a:off x="3962400" y="1504950"/>
            <a:ext cx="3429000" cy="3554819"/>
          </a:xfrm>
          <a:prstGeom prst="rect">
            <a:avLst/>
          </a:prstGeom>
          <a:gradFill rotWithShape="1">
            <a:gsLst>
              <a:gs pos="0">
                <a:srgbClr val="B3B3B3">
                  <a:tint val="50000"/>
                  <a:satMod val="300000"/>
                </a:srgbClr>
              </a:gs>
              <a:gs pos="35000">
                <a:srgbClr val="B3B3B3">
                  <a:tint val="37000"/>
                  <a:satMod val="300000"/>
                </a:srgbClr>
              </a:gs>
              <a:gs pos="100000">
                <a:srgbClr val="B3B3B3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B3B3B3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lIns="91440" tIns="45720" rIns="91440" bIns="0">
            <a:spAutoFit/>
          </a:bodyPr>
          <a:lstStyle>
            <a:defPPr>
              <a:defRPr lang="en-US"/>
            </a:defPPr>
            <a:lvl1pPr lvl="0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8571"/>
              <a:defRPr sz="1600" b="1" kern="0">
                <a:solidFill>
                  <a:schemeClr val="bg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rtl val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8571"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D1682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rtl val="0"/>
              </a:rPr>
              <a:t>import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rtl val="0"/>
              </a:rPr>
              <a:t>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8564"/>
                </a:solidFill>
                <a:effectLst/>
                <a:uLnTx/>
                <a:uFillTx/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rtl val="0"/>
              </a:rPr>
              <a:t>legate.numpy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rtl val="0"/>
              </a:rPr>
              <a:t>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D7708"/>
                </a:solidFill>
                <a:effectLst/>
                <a:uLnTx/>
                <a:uFillTx/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rtl val="0"/>
              </a:rPr>
              <a:t>as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rtl val="0"/>
              </a:rPr>
              <a:t>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8564"/>
                </a:solidFill>
                <a:effectLst/>
                <a:uLnTx/>
                <a:uFillTx/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rtl val="0"/>
              </a:rPr>
              <a:t>np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008564"/>
              </a:solidFill>
              <a:effectLst/>
              <a:uLnTx/>
              <a:uFillTx/>
              <a:latin typeface="Courier New" panose="02070309020205020404" pitchFamily="49" charset="0"/>
              <a:ea typeface="Courier New"/>
              <a:cs typeface="Courier New" panose="02070309020205020404" pitchFamily="49" charset="0"/>
              <a:rtl val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8571"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Courier New"/>
              <a:cs typeface="Courier New" panose="02070309020205020404" pitchFamily="49" charset="0"/>
              <a:rtl val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8571"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FD7708"/>
                </a:solidFill>
                <a:effectLst/>
                <a:uLnTx/>
                <a:uFillTx/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rtl val="0"/>
              </a:rPr>
              <a:t>def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rtl val="0"/>
              </a:rPr>
              <a:t>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C34BD"/>
                </a:solidFill>
                <a:effectLst/>
                <a:uLnTx/>
                <a:uFillTx/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rtl val="0"/>
              </a:rPr>
              <a:t>cg_solve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8564"/>
                </a:solidFill>
                <a:effectLst/>
                <a:uLnTx/>
                <a:uFillTx/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rtl val="0"/>
              </a:rPr>
              <a:t>(A, b,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8564"/>
                </a:solidFill>
                <a:effectLst/>
                <a:uLnTx/>
                <a:uFillTx/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rtl val="0"/>
              </a:rPr>
              <a:t>tol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8564"/>
                </a:solidFill>
                <a:effectLst/>
                <a:uLnTx/>
                <a:uFillTx/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rtl val="0"/>
              </a:rPr>
              <a:t>=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rtl val="0"/>
              </a:rPr>
              <a:t>1e-10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8564"/>
                </a:solidFill>
                <a:effectLst/>
                <a:uLnTx/>
                <a:uFillTx/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rtl val="0"/>
              </a:rPr>
              <a:t>):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8571"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8564"/>
                </a:solidFill>
                <a:effectLst/>
                <a:uLnTx/>
                <a:uFillTx/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rtl val="0"/>
              </a:rPr>
              <a:t>    </a:t>
            </a:r>
            <a:r>
              <a:rPr kumimoji="0" lang="mr-IN" sz="1200" b="1" i="0" u="none" strike="noStrike" kern="0" cap="none" spc="0" normalizeH="0" baseline="0" noProof="0" dirty="0">
                <a:ln>
                  <a:noFill/>
                </a:ln>
                <a:solidFill>
                  <a:srgbClr val="008564"/>
                </a:solidFill>
                <a:effectLst/>
                <a:uLnTx/>
                <a:uFillTx/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rtl val="0"/>
              </a:rPr>
              <a:t>x = np.zeros(A.shape[</a:t>
            </a:r>
            <a:r>
              <a:rPr kumimoji="0" lang="mr-IN" sz="1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rtl val="0"/>
              </a:rPr>
              <a:t>1</a:t>
            </a:r>
            <a:r>
              <a:rPr kumimoji="0" lang="mr-IN" sz="1200" b="1" i="0" u="none" strike="noStrike" kern="0" cap="none" spc="0" normalizeH="0" baseline="0" noProof="0" dirty="0">
                <a:ln>
                  <a:noFill/>
                </a:ln>
                <a:solidFill>
                  <a:srgbClr val="008564"/>
                </a:solidFill>
                <a:effectLst/>
                <a:uLnTx/>
                <a:uFillTx/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rtl val="0"/>
              </a:rPr>
              <a:t>])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8571"/>
              <a:buFontTx/>
              <a:buNone/>
              <a:tabLst/>
              <a:defRPr/>
            </a:pPr>
            <a:r>
              <a:rPr kumimoji="0" lang="mr-IN" sz="1200" b="1" i="0" u="none" strike="noStrike" kern="0" cap="none" spc="0" normalizeH="0" baseline="0" noProof="0" dirty="0">
                <a:ln>
                  <a:noFill/>
                </a:ln>
                <a:solidFill>
                  <a:srgbClr val="008564"/>
                </a:solidFill>
                <a:effectLst/>
                <a:uLnTx/>
                <a:uFillTx/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rtl val="0"/>
              </a:rPr>
              <a:t>    r = b - A.dot(x)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8571"/>
              <a:buFontTx/>
              <a:buNone/>
              <a:tabLst/>
              <a:defRPr/>
            </a:pPr>
            <a:r>
              <a:rPr kumimoji="0" lang="mr-IN" sz="1200" b="1" i="0" u="none" strike="noStrike" kern="0" cap="none" spc="0" normalizeH="0" baseline="0" noProof="0" dirty="0">
                <a:ln>
                  <a:noFill/>
                </a:ln>
                <a:solidFill>
                  <a:srgbClr val="008564"/>
                </a:solidFill>
                <a:effectLst/>
                <a:uLnTx/>
                <a:uFillTx/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rtl val="0"/>
              </a:rPr>
              <a:t>    p = 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8571"/>
              <a:buFontTx/>
              <a:buNone/>
              <a:tabLst/>
              <a:defRPr/>
            </a:pPr>
            <a:r>
              <a:rPr kumimoji="0" lang="mr-IN" sz="1200" b="1" i="0" u="none" strike="noStrike" kern="0" cap="none" spc="0" normalizeH="0" baseline="0" noProof="0" dirty="0">
                <a:ln>
                  <a:noFill/>
                </a:ln>
                <a:solidFill>
                  <a:srgbClr val="008564"/>
                </a:solidFill>
                <a:effectLst/>
                <a:uLnTx/>
                <a:uFillTx/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rtl val="0"/>
              </a:rPr>
              <a:t>    rsold = r.dot(r)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8571"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rtl val="0"/>
              </a:rPr>
              <a:t>   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D7708"/>
                </a:solidFill>
                <a:effectLst/>
                <a:uLnTx/>
                <a:uFillTx/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rtl val="0"/>
              </a:rPr>
              <a:t>for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rtl val="0"/>
              </a:rPr>
              <a:t>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8564"/>
                </a:solidFill>
                <a:effectLst/>
                <a:uLnTx/>
                <a:uFillTx/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rtl val="0"/>
              </a:rPr>
              <a:t>i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rtl val="0"/>
              </a:rPr>
              <a:t>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D7708"/>
                </a:solidFill>
                <a:effectLst/>
                <a:uLnTx/>
                <a:uFillTx/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rtl val="0"/>
              </a:rPr>
              <a:t>in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rtl val="0"/>
              </a:rPr>
              <a:t>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C34BD"/>
                </a:solidFill>
                <a:effectLst/>
                <a:uLnTx/>
                <a:uFillTx/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rtl val="0"/>
              </a:rPr>
              <a:t>xrange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8564"/>
                </a:solidFill>
                <a:effectLst/>
                <a:uLnTx/>
                <a:uFillTx/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rtl val="0"/>
              </a:rPr>
              <a:t>(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8564"/>
                </a:solidFill>
                <a:effectLst/>
                <a:uLnTx/>
                <a:uFillTx/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rtl val="0"/>
              </a:rPr>
              <a:t>b.shape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8564"/>
                </a:solidFill>
                <a:effectLst/>
                <a:uLnTx/>
                <a:uFillTx/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rtl val="0"/>
              </a:rPr>
              <a:t>[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rtl val="0"/>
              </a:rPr>
              <a:t>0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8564"/>
                </a:solidFill>
                <a:effectLst/>
                <a:uLnTx/>
                <a:uFillTx/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rtl val="0"/>
              </a:rPr>
              <a:t>]):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8571"/>
              <a:buFontTx/>
              <a:buNone/>
              <a:tabLst/>
              <a:defRPr/>
            </a:pPr>
            <a:r>
              <a:rPr kumimoji="0" lang="mr-IN" sz="1200" b="1" i="0" u="none" strike="noStrike" kern="0" cap="none" spc="0" normalizeH="0" baseline="0" noProof="0" dirty="0">
                <a:ln>
                  <a:noFill/>
                </a:ln>
                <a:solidFill>
                  <a:srgbClr val="008564"/>
                </a:solidFill>
                <a:effectLst/>
                <a:uLnTx/>
                <a:uFillTx/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rtl val="0"/>
              </a:rPr>
              <a:t>        Ap = A.dot(p)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8571"/>
              <a:buFontTx/>
              <a:buNone/>
              <a:tabLst/>
              <a:defRPr/>
            </a:pPr>
            <a:r>
              <a:rPr kumimoji="0" lang="mr-IN" sz="1200" b="1" i="0" u="none" strike="noStrike" kern="0" cap="none" spc="0" normalizeH="0" baseline="0" noProof="0" dirty="0">
                <a:ln>
                  <a:noFill/>
                </a:ln>
                <a:solidFill>
                  <a:srgbClr val="008564"/>
                </a:solidFill>
                <a:effectLst/>
                <a:uLnTx/>
                <a:uFillTx/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rtl val="0"/>
              </a:rPr>
              <a:t>        alpha = rsold / (p.dot(Ap))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8571"/>
              <a:buFontTx/>
              <a:buNone/>
              <a:tabLst/>
              <a:defRPr/>
            </a:pPr>
            <a:r>
              <a:rPr kumimoji="0" lang="mr-IN" sz="1200" b="1" i="0" u="none" strike="noStrike" kern="0" cap="none" spc="0" normalizeH="0" baseline="0" noProof="0" dirty="0">
                <a:ln>
                  <a:noFill/>
                </a:ln>
                <a:solidFill>
                  <a:srgbClr val="008564"/>
                </a:solidFill>
                <a:effectLst/>
                <a:uLnTx/>
                <a:uFillTx/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rtl val="0"/>
              </a:rPr>
              <a:t>        x = x + alpha * p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8571"/>
              <a:buFontTx/>
              <a:buNone/>
              <a:tabLst/>
              <a:defRPr/>
            </a:pPr>
            <a:r>
              <a:rPr kumimoji="0" lang="mr-IN" sz="1200" b="1" i="0" u="none" strike="noStrike" kern="0" cap="none" spc="0" normalizeH="0" baseline="0" noProof="0" dirty="0">
                <a:ln>
                  <a:noFill/>
                </a:ln>
                <a:solidFill>
                  <a:srgbClr val="008564"/>
                </a:solidFill>
                <a:effectLst/>
                <a:uLnTx/>
                <a:uFillTx/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rtl val="0"/>
              </a:rPr>
              <a:t>        r = r - alpha * Ap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8571"/>
              <a:buFontTx/>
              <a:buNone/>
              <a:tabLst/>
              <a:defRPr/>
            </a:pPr>
            <a:r>
              <a:rPr kumimoji="0" lang="mr-IN" sz="1200" b="1" i="0" u="none" strike="noStrike" kern="0" cap="none" spc="0" normalizeH="0" baseline="0" noProof="0" dirty="0">
                <a:ln>
                  <a:noFill/>
                </a:ln>
                <a:solidFill>
                  <a:srgbClr val="008564"/>
                </a:solidFill>
                <a:effectLst/>
                <a:uLnTx/>
                <a:uFillTx/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rtl val="0"/>
              </a:rPr>
              <a:t>        rsnew = r.dot(r)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8571"/>
              <a:buFontTx/>
              <a:buNone/>
              <a:tabLst/>
              <a:defRPr/>
            </a:pPr>
            <a:r>
              <a:rPr kumimoji="0" lang="mr-IN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rtl val="0"/>
              </a:rPr>
              <a:t>        </a:t>
            </a:r>
            <a:r>
              <a:rPr kumimoji="0" lang="mr-IN" sz="1200" b="1" i="0" u="none" strike="noStrike" kern="0" cap="none" spc="0" normalizeH="0" baseline="0" noProof="0" dirty="0">
                <a:ln>
                  <a:noFill/>
                </a:ln>
                <a:solidFill>
                  <a:srgbClr val="FD7708"/>
                </a:solidFill>
                <a:effectLst/>
                <a:uLnTx/>
                <a:uFillTx/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rtl val="0"/>
              </a:rPr>
              <a:t>if</a:t>
            </a:r>
            <a:r>
              <a:rPr kumimoji="0" lang="mr-IN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rtl val="0"/>
              </a:rPr>
              <a:t> </a:t>
            </a:r>
            <a:r>
              <a:rPr kumimoji="0" lang="mr-IN" sz="1200" b="1" i="0" u="none" strike="noStrike" kern="0" cap="none" spc="0" normalizeH="0" baseline="0" noProof="0" dirty="0">
                <a:ln>
                  <a:noFill/>
                </a:ln>
                <a:solidFill>
                  <a:srgbClr val="008564"/>
                </a:solidFill>
                <a:effectLst/>
                <a:uLnTx/>
                <a:uFillTx/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rtl val="0"/>
              </a:rPr>
              <a:t>np.sqrt(rsnew) &lt;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8564"/>
                </a:solidFill>
                <a:effectLst/>
                <a:uLnTx/>
                <a:uFillTx/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rtl val="0"/>
              </a:rPr>
              <a:t>tol</a:t>
            </a:r>
            <a:r>
              <a:rPr kumimoji="0" lang="mr-IN" sz="1200" b="1" i="0" u="none" strike="noStrike" kern="0" cap="none" spc="0" normalizeH="0" baseline="0" noProof="0" dirty="0">
                <a:ln>
                  <a:noFill/>
                </a:ln>
                <a:solidFill>
                  <a:srgbClr val="008564"/>
                </a:solidFill>
                <a:effectLst/>
                <a:uLnTx/>
                <a:uFillTx/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rtl val="0"/>
              </a:rPr>
              <a:t>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8571"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rtl val="0"/>
              </a:rPr>
              <a:t>	   </a:t>
            </a:r>
            <a:r>
              <a:rPr kumimoji="0" lang="mr-IN" sz="1200" b="1" i="0" u="none" strike="noStrike" kern="0" cap="none" spc="0" normalizeH="0" baseline="0" noProof="0" dirty="0">
                <a:ln>
                  <a:noFill/>
                </a:ln>
                <a:solidFill>
                  <a:srgbClr val="FD7708"/>
                </a:solidFill>
                <a:effectLst/>
                <a:uLnTx/>
                <a:uFillTx/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rtl val="0"/>
              </a:rPr>
              <a:t>break</a:t>
            </a:r>
            <a:endParaRPr kumimoji="0" lang="mr-IN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Courier New"/>
              <a:cs typeface="Courier New" panose="02070309020205020404" pitchFamily="49" charset="0"/>
              <a:rtl val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8571"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rtl val="0"/>
              </a:rPr>
              <a:t>        </a:t>
            </a:r>
            <a:r>
              <a:rPr kumimoji="0" lang="mr-IN" sz="1200" b="1" i="0" u="none" strike="noStrike" kern="0" cap="none" spc="0" normalizeH="0" baseline="0" noProof="0" dirty="0">
                <a:ln>
                  <a:noFill/>
                </a:ln>
                <a:solidFill>
                  <a:srgbClr val="008564"/>
                </a:solidFill>
                <a:effectLst/>
                <a:uLnTx/>
                <a:uFillTx/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rtl val="0"/>
              </a:rPr>
              <a:t>beta = rsnew / rsold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8571"/>
              <a:buFontTx/>
              <a:buNone/>
              <a:tabLst/>
              <a:defRPr/>
            </a:pPr>
            <a:r>
              <a:rPr kumimoji="0" lang="mr-IN" sz="1200" b="1" i="0" u="none" strike="noStrike" kern="0" cap="none" spc="0" normalizeH="0" baseline="0" noProof="0" dirty="0">
                <a:ln>
                  <a:noFill/>
                </a:ln>
                <a:solidFill>
                  <a:srgbClr val="008564"/>
                </a:solidFill>
                <a:effectLst/>
                <a:uLnTx/>
                <a:uFillTx/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rtl val="0"/>
              </a:rPr>
              <a:t>        p = r + beta * p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8571"/>
              <a:buFontTx/>
              <a:buNone/>
              <a:tabLst/>
              <a:defRPr/>
            </a:pPr>
            <a:r>
              <a:rPr kumimoji="0" lang="mr-IN" sz="1200" b="1" i="0" u="none" strike="noStrike" kern="0" cap="none" spc="0" normalizeH="0" baseline="0" noProof="0" dirty="0">
                <a:ln>
                  <a:noFill/>
                </a:ln>
                <a:solidFill>
                  <a:srgbClr val="008564"/>
                </a:solidFill>
                <a:effectLst/>
                <a:uLnTx/>
                <a:uFillTx/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rtl val="0"/>
              </a:rPr>
              <a:t>        rsold = rsnew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8571"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rtl val="0"/>
              </a:rPr>
              <a:t>    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D7708"/>
                </a:solidFill>
                <a:effectLst/>
                <a:uLnTx/>
                <a:uFillTx/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rtl val="0"/>
              </a:rPr>
              <a:t>return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rtl val="0"/>
              </a:rPr>
              <a:t>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8564"/>
                </a:solidFill>
                <a:effectLst/>
                <a:uLnTx/>
                <a:uFillTx/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rtl val="0"/>
              </a:rPr>
              <a:t>x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008564"/>
              </a:solidFill>
              <a:effectLst/>
              <a:uLnTx/>
              <a:uFillTx/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  <a:rtl val="0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4294967295"/>
          </p:nvPr>
        </p:nvSpPr>
        <p:spPr>
          <a:xfrm>
            <a:off x="451822" y="982156"/>
            <a:ext cx="3329829" cy="3810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You might also be interested in….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Legate NumPy 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is a drop-in NumPy replacement for transparent scaling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Requires only a one line code change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Same code runs on everything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500" kern="0" dirty="0">
              <a:solidFill>
                <a:sysClr val="windowText" lastClr="000000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Powered by 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Legion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just like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Pygion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500" kern="0" dirty="0">
              <a:solidFill>
                <a:sysClr val="windowText" lastClr="000000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Uses Legion’s 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control replication 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optimization for scalability</a:t>
            </a:r>
            <a:endParaRPr kumimoji="0" lang="en-US" sz="1500" b="0" i="0" u="none" strike="noStrike" kern="0" cap="none" spc="0" normalizeH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500" kern="0" baseline="0" dirty="0">
              <a:solidFill>
                <a:sysClr val="windowText" lastClr="000000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Technical Paper Presentation: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kern="0" baseline="0" dirty="0">
                <a:solidFill>
                  <a:sysClr val="windowText" lastClr="000000"/>
                </a:solidFill>
              </a:rPr>
              <a:t>Tuesday 4:30-5pm, 301-302-303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 flipV="1">
            <a:off x="3634629" y="1672122"/>
            <a:ext cx="403971" cy="518628"/>
          </a:xfrm>
          <a:prstGeom prst="straightConnector1">
            <a:avLst/>
          </a:prstGeom>
          <a:noFill/>
          <a:ln w="41275" cap="flat" cmpd="sng" algn="ctr">
            <a:solidFill>
              <a:schemeClr val="bg2"/>
            </a:solidFill>
            <a:prstDash val="solid"/>
            <a:tailEnd type="arrow"/>
          </a:ln>
          <a:effectLst/>
        </p:spPr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619717" y="1357089"/>
            <a:ext cx="1392630" cy="63006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9171" y="2774765"/>
            <a:ext cx="1424829" cy="1015190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stCxn id="14" idx="3"/>
            <a:endCxn id="17" idx="2"/>
          </p:cNvCxnSpPr>
          <p:nvPr/>
        </p:nvCxnSpPr>
        <p:spPr>
          <a:xfrm flipV="1">
            <a:off x="7391400" y="1672121"/>
            <a:ext cx="609600" cy="1610239"/>
          </a:xfrm>
          <a:prstGeom prst="straightConnector1">
            <a:avLst/>
          </a:prstGeom>
          <a:noFill/>
          <a:ln w="41275" cap="flat" cmpd="sng" algn="ctr">
            <a:solidFill>
              <a:srgbClr val="76B900"/>
            </a:solidFill>
            <a:prstDash val="solid"/>
            <a:tailEnd type="arrow"/>
          </a:ln>
          <a:effectLst/>
        </p:spPr>
      </p:cxnSp>
      <p:cxnSp>
        <p:nvCxnSpPr>
          <p:cNvPr id="20" name="Straight Arrow Connector 19"/>
          <p:cNvCxnSpPr>
            <a:stCxn id="14" idx="3"/>
            <a:endCxn id="18" idx="1"/>
          </p:cNvCxnSpPr>
          <p:nvPr/>
        </p:nvCxnSpPr>
        <p:spPr>
          <a:xfrm>
            <a:off x="7391400" y="3282360"/>
            <a:ext cx="327771" cy="0"/>
          </a:xfrm>
          <a:prstGeom prst="straightConnector1">
            <a:avLst/>
          </a:prstGeom>
          <a:noFill/>
          <a:ln w="41275" cap="flat" cmpd="sng" algn="ctr">
            <a:solidFill>
              <a:srgbClr val="76B900"/>
            </a:solidFill>
            <a:prstDash val="solid"/>
            <a:tailEnd type="arrow"/>
          </a:ln>
          <a:effectLst/>
        </p:spPr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382" y="3867150"/>
            <a:ext cx="1595437" cy="1276350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14" idx="3"/>
            <a:endCxn id="21" idx="1"/>
          </p:cNvCxnSpPr>
          <p:nvPr/>
        </p:nvCxnSpPr>
        <p:spPr>
          <a:xfrm>
            <a:off x="7391400" y="3282360"/>
            <a:ext cx="191982" cy="1222965"/>
          </a:xfrm>
          <a:prstGeom prst="straightConnector1">
            <a:avLst/>
          </a:prstGeom>
          <a:noFill/>
          <a:ln w="41275" cap="flat" cmpd="sng" algn="ctr">
            <a:solidFill>
              <a:srgbClr val="76B900"/>
            </a:solidFill>
            <a:prstDash val="soli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76446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65638E25-D443-E143-8338-79D83890C4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E6CCF319-39B2-6341-9E01-7A66A9FC6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Data Analysis at LCLS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9C135C1-224F-204A-8CB5-FBB75D935B7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932688"/>
            <a:ext cx="5032618" cy="3799142"/>
          </a:xfrm>
        </p:spPr>
        <p:txBody>
          <a:bodyPr>
            <a:normAutofit fontScale="850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Experiments are high stakes</a:t>
            </a:r>
          </a:p>
          <a:p>
            <a:pPr marL="800100" lvl="1" indent="-342900"/>
            <a:r>
              <a:rPr lang="en-US" dirty="0"/>
              <a:t>Novel science in every experiment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Code written, debugged, executed on the fly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Users are not expert performance programmers</a:t>
            </a:r>
          </a:p>
          <a:p>
            <a:pPr marL="800100" lvl="1" indent="-342900"/>
            <a:r>
              <a:rPr lang="en-US" dirty="0"/>
              <a:t>“What’s a Linux?”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Future upgrade to ~100 GB/s data rate, requires supercomputers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can users productively, performantly program these machines?</a:t>
            </a:r>
          </a:p>
        </p:txBody>
      </p:sp>
      <p:pic>
        <p:nvPicPr>
          <p:cNvPr id="7" name="Google Shape;87;p11">
            <a:extLst>
              <a:ext uri="{FF2B5EF4-FFF2-40B4-BE49-F238E27FC236}">
                <a16:creationId xmlns:a16="http://schemas.microsoft.com/office/drawing/2014/main" xmlns="" id="{7EEDFA0A-A733-6D4D-8BB7-5E83F315F40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5715000" y="1344631"/>
            <a:ext cx="1447800" cy="1088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9;p11">
            <a:extLst>
              <a:ext uri="{FF2B5EF4-FFF2-40B4-BE49-F238E27FC236}">
                <a16:creationId xmlns:a16="http://schemas.microsoft.com/office/drawing/2014/main" xmlns="" id="{25513231-2FB7-D246-91D4-12E78FBFFFF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45567" y="1200150"/>
            <a:ext cx="1504950" cy="143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5;p11">
            <a:extLst>
              <a:ext uri="{FF2B5EF4-FFF2-40B4-BE49-F238E27FC236}">
                <a16:creationId xmlns:a16="http://schemas.microsoft.com/office/drawing/2014/main" xmlns="" id="{CC318D8F-7771-6F4E-9DD5-A13D0FBB38D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79455" y="3353077"/>
            <a:ext cx="1708193" cy="1187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92;p11" descr="diffractionVolume.jpg">
            <a:extLst>
              <a:ext uri="{FF2B5EF4-FFF2-40B4-BE49-F238E27FC236}">
                <a16:creationId xmlns:a16="http://schemas.microsoft.com/office/drawing/2014/main" xmlns="" id="{A70F5C20-A6B1-284B-8729-6261D8669D0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55555" y="3148424"/>
            <a:ext cx="1532871" cy="150005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7F596FA-BD66-0141-91A3-B1137328719E}"/>
              </a:ext>
            </a:extLst>
          </p:cNvPr>
          <p:cNvSpPr txBox="1"/>
          <p:nvPr/>
        </p:nvSpPr>
        <p:spPr>
          <a:xfrm>
            <a:off x="5963900" y="2467036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detector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5A0CBFB-C836-C64C-93BA-883181CBF854}"/>
              </a:ext>
            </a:extLst>
          </p:cNvPr>
          <p:cNvSpPr txBox="1"/>
          <p:nvPr/>
        </p:nvSpPr>
        <p:spPr>
          <a:xfrm>
            <a:off x="7352073" y="2613016"/>
            <a:ext cx="1691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x-ray diffraction image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3DBE6E3-39FB-3B46-8713-D2DB328502B9}"/>
              </a:ext>
            </a:extLst>
          </p:cNvPr>
          <p:cNvSpPr txBox="1"/>
          <p:nvPr/>
        </p:nvSpPr>
        <p:spPr>
          <a:xfrm>
            <a:off x="7636856" y="4664095"/>
            <a:ext cx="1088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intensity map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6DCF12A-79DE-4C44-985D-D2CFE3EC5551}"/>
              </a:ext>
            </a:extLst>
          </p:cNvPr>
          <p:cNvSpPr txBox="1"/>
          <p:nvPr/>
        </p:nvSpPr>
        <p:spPr>
          <a:xfrm>
            <a:off x="5583312" y="4571761"/>
            <a:ext cx="170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reconstructed electron</a:t>
            </a:r>
          </a:p>
          <a:p>
            <a:pPr algn="ctr"/>
            <a:r>
              <a:rPr lang="en-US" sz="1200" dirty="0"/>
              <a:t>density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xmlns="" id="{14312A22-62CB-184C-882F-71E5C21A63A2}"/>
              </a:ext>
            </a:extLst>
          </p:cNvPr>
          <p:cNvSpPr/>
          <p:nvPr/>
        </p:nvSpPr>
        <p:spPr>
          <a:xfrm>
            <a:off x="7187648" y="1809750"/>
            <a:ext cx="257919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xmlns="" id="{F650F53A-FB43-944E-9B74-2F6CD5C3753C}"/>
              </a:ext>
            </a:extLst>
          </p:cNvPr>
          <p:cNvSpPr/>
          <p:nvPr/>
        </p:nvSpPr>
        <p:spPr>
          <a:xfrm>
            <a:off x="8077200" y="2890015"/>
            <a:ext cx="144790" cy="2151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Arrow 18">
            <a:extLst>
              <a:ext uri="{FF2B5EF4-FFF2-40B4-BE49-F238E27FC236}">
                <a16:creationId xmlns:a16="http://schemas.microsoft.com/office/drawing/2014/main" xmlns="" id="{709F016A-CC5B-094A-BD5E-BFB232779799}"/>
              </a:ext>
            </a:extLst>
          </p:cNvPr>
          <p:cNvSpPr/>
          <p:nvPr/>
        </p:nvSpPr>
        <p:spPr>
          <a:xfrm>
            <a:off x="7095427" y="3946722"/>
            <a:ext cx="341673" cy="149028"/>
          </a:xfrm>
          <a:prstGeom prst="leftArrow">
            <a:avLst/>
          </a:prstGeom>
          <a:ln cap="flat"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229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92F3153A-7F0F-4B4F-BA62-9030F2CD75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541C2437-FE06-E54A-8B6C-CA2DA9BF2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Pygion</a:t>
            </a:r>
            <a:r>
              <a:rPr lang="en-US" dirty="0"/>
              <a:t>: Task-Based Programming for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14F2172-6FA2-9643-8F93-DABD35222F1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932688"/>
            <a:ext cx="8108950" cy="3799142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Task-based models are a promising direction</a:t>
            </a:r>
          </a:p>
          <a:p>
            <a:pPr marL="800100" lvl="1" indent="-342900"/>
            <a:r>
              <a:rPr lang="en-US" dirty="0"/>
              <a:t>Sequential semantics, parallelism discovered automatically</a:t>
            </a:r>
          </a:p>
          <a:p>
            <a:pPr marL="800100" lvl="1" indent="-342900"/>
            <a:r>
              <a:rPr lang="en-US" dirty="0"/>
              <a:t>Recent advances make scalability painless (see SC’19 talk on Legate)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But how to program?</a:t>
            </a:r>
          </a:p>
          <a:p>
            <a:pPr marL="800100" lvl="1" indent="-342900"/>
            <a:r>
              <a:rPr lang="en-US" dirty="0"/>
              <a:t>Legion C++ (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[SC’12]</a:t>
            </a:r>
            <a:r>
              <a:rPr lang="en-US" dirty="0"/>
              <a:t>): large, complex API, error prone</a:t>
            </a:r>
          </a:p>
          <a:p>
            <a:pPr marL="800100" lvl="1" indent="-342900"/>
            <a:r>
              <a:rPr lang="en-US" dirty="0"/>
              <a:t>Regent (language for Legion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[SC’15]</a:t>
            </a:r>
            <a:r>
              <a:rPr lang="en-US" dirty="0"/>
              <a:t>): better, but still static</a:t>
            </a:r>
          </a:p>
          <a:p>
            <a:pPr marL="800100" lvl="1" indent="-342900"/>
            <a:r>
              <a:rPr lang="en-US" dirty="0"/>
              <a:t>Python (this paper)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show that task-based models can be implemented </a:t>
            </a:r>
            <a:r>
              <a:rPr lang="en-US" b="1" dirty="0">
                <a:solidFill>
                  <a:schemeClr val="bg2"/>
                </a:solidFill>
              </a:rPr>
              <a:t>efficiently</a:t>
            </a:r>
            <a:r>
              <a:rPr lang="en-US" dirty="0"/>
              <a:t> for Python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BB8B134-2966-A04D-854C-16126FA4640B}"/>
              </a:ext>
            </a:extLst>
          </p:cNvPr>
          <p:cNvSpPr txBox="1"/>
          <p:nvPr/>
        </p:nvSpPr>
        <p:spPr>
          <a:xfrm>
            <a:off x="666306" y="4681835"/>
            <a:ext cx="7674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[SC’12]: Legion: Expressing Locality and Independence with Logical Regions, M. Bauer et al.</a:t>
            </a: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[SC’15]: Regent: A High-Productivity Programming Language for HPC with Logical Regions, E. Slaughter et al.</a:t>
            </a:r>
          </a:p>
        </p:txBody>
      </p:sp>
    </p:spTree>
    <p:extLst>
      <p:ext uri="{BB962C8B-B14F-4D97-AF65-F5344CB8AC3E}">
        <p14:creationId xmlns:p14="http://schemas.microsoft.com/office/powerpoint/2010/main" val="2804194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AC924144-4A0E-DD4B-B875-2AB3AFE307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D8CA9EA8-DC6D-5546-90D5-992CFD407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Performance: Can it Possibly be Reasonable?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2370879-8BF6-1C48-B6AB-E00127198C7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Yes!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Key insight: </a:t>
            </a:r>
            <a:r>
              <a:rPr lang="en-US" i="1" dirty="0">
                <a:solidFill>
                  <a:schemeClr val="bg2"/>
                </a:solidFill>
              </a:rPr>
              <a:t>control code </a:t>
            </a:r>
            <a:r>
              <a:rPr lang="en-US" dirty="0"/>
              <a:t>(that launches tasks) is not on the critical path</a:t>
            </a:r>
          </a:p>
          <a:p>
            <a:pPr marL="800100" lvl="1" indent="-342900"/>
            <a:r>
              <a:rPr lang="en-US" dirty="0"/>
              <a:t>What matters is the average rate of task launches vs execution</a:t>
            </a:r>
          </a:p>
          <a:p>
            <a:pPr marL="800100" lvl="1" indent="-342900"/>
            <a:r>
              <a:rPr lang="en-US" dirty="0"/>
              <a:t>If you can stay ahead (rate of launch &gt; rate of execution), performance will be good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Second insight: use </a:t>
            </a:r>
            <a:r>
              <a:rPr lang="en-US" i="1" dirty="0">
                <a:solidFill>
                  <a:schemeClr val="bg2"/>
                </a:solidFill>
              </a:rPr>
              <a:t>dynamic analysis </a:t>
            </a:r>
            <a:r>
              <a:rPr lang="en-US" dirty="0"/>
              <a:t>to perform optimizations</a:t>
            </a:r>
          </a:p>
          <a:p>
            <a:pPr marL="800100" lvl="1" indent="-342900"/>
            <a:r>
              <a:rPr lang="en-US" dirty="0"/>
              <a:t>Out of 7 Regent optimizations, 5 work in </a:t>
            </a:r>
            <a:r>
              <a:rPr lang="en-US" dirty="0" err="1"/>
              <a:t>Pygion</a:t>
            </a:r>
            <a:r>
              <a:rPr lang="en-US" dirty="0"/>
              <a:t>, 1 irrelevant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our experiments </a:t>
            </a:r>
            <a:r>
              <a:rPr lang="en-US" dirty="0" err="1"/>
              <a:t>Pygion</a:t>
            </a:r>
            <a:r>
              <a:rPr lang="en-US" dirty="0"/>
              <a:t> is able to achieve </a:t>
            </a:r>
            <a:r>
              <a:rPr lang="en-US" b="1" dirty="0">
                <a:solidFill>
                  <a:schemeClr val="bg2"/>
                </a:solidFill>
              </a:rPr>
              <a:t>within 3%</a:t>
            </a:r>
            <a:r>
              <a:rPr lang="en-US" dirty="0"/>
              <a:t> of Regent at </a:t>
            </a:r>
            <a:r>
              <a:rPr lang="en-US" b="1" dirty="0">
                <a:solidFill>
                  <a:schemeClr val="bg2"/>
                </a:solidFill>
              </a:rPr>
              <a:t>all node counts </a:t>
            </a:r>
            <a:r>
              <a:rPr lang="en-US" dirty="0"/>
              <a:t>(up to 512 nodes)</a:t>
            </a:r>
          </a:p>
        </p:txBody>
      </p:sp>
    </p:spTree>
    <p:extLst>
      <p:ext uri="{BB962C8B-B14F-4D97-AF65-F5344CB8AC3E}">
        <p14:creationId xmlns:p14="http://schemas.microsoft.com/office/powerpoint/2010/main" val="12176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D7E9DA7E-335F-EE44-8513-A8A9B03EFB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FCD1491D-3E35-2D48-B27B-CBA4465E9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Regions and Partitions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9468D9E-C06F-1E4F-A38A-16143F20E93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932688"/>
            <a:ext cx="8108950" cy="1029462"/>
          </a:xfrm>
        </p:spPr>
        <p:txBody>
          <a:bodyPr>
            <a:normAutofit/>
          </a:bodyPr>
          <a:lstStyle/>
          <a:p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S = Region([10], {'x': float, 'y': float})</a:t>
            </a:r>
          </a:p>
          <a:p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P = 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Partition.equal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(S, [2])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D6FE18EF-A17E-D74D-A3A7-C2123770E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999914"/>
              </p:ext>
            </p:extLst>
          </p:nvPr>
        </p:nvGraphicFramePr>
        <p:xfrm>
          <a:off x="5867400" y="1447419"/>
          <a:ext cx="2057400" cy="365759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xmlns="" val="51652888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75857328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179428944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2025589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591888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062153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944990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951022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5741016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017278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786915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24844505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4050913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155759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83031068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E8E562BB-218B-2E42-A058-E5F9DA9148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957396"/>
              </p:ext>
            </p:extLst>
          </p:nvPr>
        </p:nvGraphicFramePr>
        <p:xfrm>
          <a:off x="5867400" y="1447419"/>
          <a:ext cx="2057400" cy="365759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xmlns="" val="51652888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75857328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179428944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2025589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591888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062153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944990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951022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5741016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017278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786915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24844505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4050913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/>
                    </a:p>
                  </a:txBody>
                  <a:tcPr>
                    <a:lnL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155759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/>
                    </a:p>
                  </a:txBody>
                  <a:tcPr>
                    <a:lnL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83031068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F8F7C5C7-A290-844C-AB83-4E655F1FE2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277926"/>
              </p:ext>
            </p:extLst>
          </p:nvPr>
        </p:nvGraphicFramePr>
        <p:xfrm>
          <a:off x="5867400" y="1447419"/>
          <a:ext cx="2057400" cy="365759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xmlns="" val="51652888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75857328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179428944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2025589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/>
                        <a:t>keys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591888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062153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944990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951022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5741016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/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017278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/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786915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/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24844505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/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4050913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/>
                        <a:t>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155759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/>
                        <a:t>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83031068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DC90C0E8-4034-6C46-AAC0-10F6D5214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335101"/>
              </p:ext>
            </p:extLst>
          </p:nvPr>
        </p:nvGraphicFramePr>
        <p:xfrm>
          <a:off x="5867400" y="1447419"/>
          <a:ext cx="2057400" cy="365759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xmlns="" val="51652888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75857328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179428944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i="0" dirty="0"/>
                        <a:t>fields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2025589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/>
                        <a:t>x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/>
                        <a:t>y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591888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062153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944990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951022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5741016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017278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786915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24844505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4050913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155759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83031068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355440B-2B64-6E49-9E3F-CAF6D2AEAA52}"/>
              </a:ext>
            </a:extLst>
          </p:cNvPr>
          <p:cNvSpPr txBox="1"/>
          <p:nvPr/>
        </p:nvSpPr>
        <p:spPr>
          <a:xfrm>
            <a:off x="5486400" y="329950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A277A1A-3564-1D4D-8284-32C07974203F}"/>
              </a:ext>
            </a:extLst>
          </p:cNvPr>
          <p:cNvSpPr txBox="1"/>
          <p:nvPr/>
        </p:nvSpPr>
        <p:spPr>
          <a:xfrm>
            <a:off x="8227595" y="261052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P[0]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73D68EA-2FAF-3D46-93AA-C4F57ECF2167}"/>
              </a:ext>
            </a:extLst>
          </p:cNvPr>
          <p:cNvSpPr txBox="1"/>
          <p:nvPr/>
        </p:nvSpPr>
        <p:spPr>
          <a:xfrm>
            <a:off x="10968792" y="159281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P[0]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5D30B11-1E45-9C4C-B68E-C159A0B00CB3}"/>
              </a:ext>
            </a:extLst>
          </p:cNvPr>
          <p:cNvSpPr txBox="1"/>
          <p:nvPr/>
        </p:nvSpPr>
        <p:spPr>
          <a:xfrm>
            <a:off x="8227596" y="409575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P[1]</a:t>
            </a:r>
          </a:p>
        </p:txBody>
      </p:sp>
    </p:spTree>
    <p:extLst>
      <p:ext uri="{BB962C8B-B14F-4D97-AF65-F5344CB8AC3E}">
        <p14:creationId xmlns:p14="http://schemas.microsoft.com/office/powerpoint/2010/main" val="3968927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D7E9DA7E-335F-EE44-8513-A8A9B03EFB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FCD1491D-3E35-2D48-B27B-CBA4465E9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9468D9E-C06F-1E4F-A38A-16143F20E93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endParaRPr lang="en-US" dirty="0">
              <a:latin typeface="Courier" pitchFamily="2" charset="0"/>
              <a:ea typeface="Source Code Pro Medium" panose="020B0509030403020204" pitchFamily="49" charset="0"/>
            </a:endParaRPr>
          </a:p>
          <a:p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def 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saxpy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(S, a):</a:t>
            </a:r>
          </a:p>
          <a:p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   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S.y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 += a * 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S.x</a:t>
            </a:r>
            <a:endParaRPr lang="en-US" dirty="0">
              <a:latin typeface="Courier" pitchFamily="2" charset="0"/>
              <a:ea typeface="Source Code Pro Medium" panose="020B0509030403020204" pitchFamily="49" charset="0"/>
            </a:endParaRPr>
          </a:p>
          <a:p>
            <a:endParaRPr lang="en-US" dirty="0">
              <a:latin typeface="Courier" pitchFamily="2" charset="0"/>
              <a:ea typeface="Source Code Pro Medium" panose="020B0509030403020204" pitchFamily="49" charset="0"/>
            </a:endParaRPr>
          </a:p>
          <a:p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S = Region([10], {'x': float, 'y': float})</a:t>
            </a:r>
          </a:p>
          <a:p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P = 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Partition.equal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(S, [2])</a:t>
            </a:r>
          </a:p>
          <a:p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for 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i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 in range(2):</a:t>
            </a:r>
          </a:p>
          <a:p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   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saxpy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(P[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i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], 1.23)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3FBE7AB1-6C38-A144-BE54-CAE17EFD53A5}"/>
              </a:ext>
            </a:extLst>
          </p:cNvPr>
          <p:cNvSpPr txBox="1">
            <a:spLocks/>
          </p:cNvSpPr>
          <p:nvPr/>
        </p:nvSpPr>
        <p:spPr>
          <a:xfrm>
            <a:off x="449132" y="939546"/>
            <a:ext cx="8108950" cy="379914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Clr>
                <a:srgbClr val="981E32"/>
              </a:buClr>
              <a:buFont typeface="Arial" pitchFamily="34" charset="0"/>
              <a:buNone/>
              <a:defRPr sz="2400" b="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383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ct val="120000"/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690563" indent="-233363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981E32"/>
              </a:buClr>
              <a:buSzPct val="120000"/>
              <a:buFont typeface="Arial" pitchFamily="34" charset="0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914400" indent="-223838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981E32"/>
              </a:buClr>
              <a:buSzPct val="12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152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981E32"/>
              </a:buClr>
              <a:buSzPct val="120000"/>
              <a:buFont typeface="Arial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/>
                </a:solidFill>
                <a:latin typeface="Courier" pitchFamily="2" charset="0"/>
                <a:ea typeface="Source Code Pro Medium" panose="020B0509030403020204" pitchFamily="49" charset="0"/>
              </a:rPr>
              <a:t>@task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xmlns="" id="{848D1439-98A6-2142-81AF-AFDF04E5D89E}"/>
              </a:ext>
            </a:extLst>
          </p:cNvPr>
          <p:cNvSpPr txBox="1">
            <a:spLocks/>
          </p:cNvSpPr>
          <p:nvPr/>
        </p:nvSpPr>
        <p:spPr>
          <a:xfrm>
            <a:off x="449132" y="939546"/>
            <a:ext cx="8108950" cy="379914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Clr>
                <a:srgbClr val="981E32"/>
              </a:buClr>
              <a:buFont typeface="Arial" pitchFamily="34" charset="0"/>
              <a:buNone/>
              <a:defRPr sz="2400" b="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383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ct val="120000"/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690563" indent="-233363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981E32"/>
              </a:buClr>
              <a:buSzPct val="120000"/>
              <a:buFont typeface="Arial" pitchFamily="34" charset="0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914400" indent="-223838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981E32"/>
              </a:buClr>
              <a:buSzPct val="12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152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981E32"/>
              </a:buClr>
              <a:buSzPct val="120000"/>
              <a:buFont typeface="Arial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@task(privileges=[</a:t>
            </a:r>
            <a:r>
              <a:rPr lang="en-US" dirty="0">
                <a:solidFill>
                  <a:schemeClr val="bg2"/>
                </a:solidFill>
                <a:latin typeface="Courier" pitchFamily="2" charset="0"/>
                <a:ea typeface="Source Code Pro Medium" panose="020B0509030403020204" pitchFamily="49" charset="0"/>
              </a:rPr>
              <a:t>RW('y') 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+ </a:t>
            </a:r>
            <a:r>
              <a:rPr lang="en-US" dirty="0">
                <a:solidFill>
                  <a:schemeClr val="bg2"/>
                </a:solidFill>
                <a:latin typeface="Courier" pitchFamily="2" charset="0"/>
                <a:ea typeface="Source Code Pro Medium" panose="020B0509030403020204" pitchFamily="49" charset="0"/>
              </a:rPr>
              <a:t>R('x')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3364803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D7E9DA7E-335F-EE44-8513-A8A9B03EFB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FCD1491D-3E35-2D48-B27B-CBA4465E9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Dependence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9468D9E-C06F-1E4F-A38A-16143F20E93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932688"/>
            <a:ext cx="4800600" cy="3799142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S = Region([10], ...)</a:t>
            </a:r>
          </a:p>
          <a:p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P = 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Partition.equal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(S, [2])</a:t>
            </a:r>
          </a:p>
          <a:p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Q = 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Partition.equal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(S, [3])</a:t>
            </a:r>
          </a:p>
          <a:p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for t in range(10):</a:t>
            </a:r>
          </a:p>
          <a:p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   for 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i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 in range(2):</a:t>
            </a:r>
          </a:p>
          <a:p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      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saxpy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(P[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i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], 1.23)</a:t>
            </a:r>
          </a:p>
          <a:p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   for j in range(3):</a:t>
            </a:r>
          </a:p>
          <a:p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      step(Q[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i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], 3.45)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78400EF-5823-5F4D-9D24-521D8F8D17D2}"/>
              </a:ext>
            </a:extLst>
          </p:cNvPr>
          <p:cNvSpPr txBox="1"/>
          <p:nvPr/>
        </p:nvSpPr>
        <p:spPr>
          <a:xfrm>
            <a:off x="5681061" y="1554852"/>
            <a:ext cx="13516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saxpy</a:t>
            </a:r>
            <a:r>
              <a:rPr lang="en-US" dirty="0"/>
              <a:t>(P[0])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779C76-5D3C-D743-8F66-6AB599A62844}"/>
              </a:ext>
            </a:extLst>
          </p:cNvPr>
          <p:cNvSpPr txBox="1"/>
          <p:nvPr/>
        </p:nvSpPr>
        <p:spPr>
          <a:xfrm>
            <a:off x="7423291" y="1554852"/>
            <a:ext cx="13516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saxpy</a:t>
            </a:r>
            <a:r>
              <a:rPr lang="en-US" dirty="0"/>
              <a:t>(P[1])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16B0987-BA9A-DE4D-8A65-45601E8A933D}"/>
              </a:ext>
            </a:extLst>
          </p:cNvPr>
          <p:cNvSpPr txBox="1"/>
          <p:nvPr/>
        </p:nvSpPr>
        <p:spPr>
          <a:xfrm>
            <a:off x="5266267" y="2462927"/>
            <a:ext cx="12105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step(Q[0])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495D24A-E48F-B241-B711-9D35A837622B}"/>
              </a:ext>
            </a:extLst>
          </p:cNvPr>
          <p:cNvSpPr txBox="1"/>
          <p:nvPr/>
        </p:nvSpPr>
        <p:spPr>
          <a:xfrm>
            <a:off x="6565936" y="2462927"/>
            <a:ext cx="12105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step(Q[1])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50712A1-1702-EC4C-A282-EDC468D94C23}"/>
              </a:ext>
            </a:extLst>
          </p:cNvPr>
          <p:cNvSpPr txBox="1"/>
          <p:nvPr/>
        </p:nvSpPr>
        <p:spPr>
          <a:xfrm>
            <a:off x="7865606" y="2462927"/>
            <a:ext cx="12105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step(Q[2])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572869B-D52C-E544-B1C5-C41DF46FD3F4}"/>
              </a:ext>
            </a:extLst>
          </p:cNvPr>
          <p:cNvSpPr txBox="1"/>
          <p:nvPr/>
        </p:nvSpPr>
        <p:spPr>
          <a:xfrm>
            <a:off x="5681061" y="3371002"/>
            <a:ext cx="13516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saxpy</a:t>
            </a:r>
            <a:r>
              <a:rPr lang="en-US" dirty="0"/>
              <a:t>(P[0])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9A3B822-C92D-B942-9D9B-350A71B8A240}"/>
              </a:ext>
            </a:extLst>
          </p:cNvPr>
          <p:cNvSpPr txBox="1"/>
          <p:nvPr/>
        </p:nvSpPr>
        <p:spPr>
          <a:xfrm>
            <a:off x="7423291" y="3371002"/>
            <a:ext cx="13516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saxpy</a:t>
            </a:r>
            <a:r>
              <a:rPr lang="en-US" dirty="0"/>
              <a:t>(P[1])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11577F7-240E-A547-AE22-E9349FE280FE}"/>
              </a:ext>
            </a:extLst>
          </p:cNvPr>
          <p:cNvSpPr txBox="1"/>
          <p:nvPr/>
        </p:nvSpPr>
        <p:spPr>
          <a:xfrm>
            <a:off x="5266267" y="4279078"/>
            <a:ext cx="12105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step(Q[0])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240DC99-A9FD-AD46-B7A0-1DCECFF8C339}"/>
              </a:ext>
            </a:extLst>
          </p:cNvPr>
          <p:cNvSpPr txBox="1"/>
          <p:nvPr/>
        </p:nvSpPr>
        <p:spPr>
          <a:xfrm>
            <a:off x="6565936" y="4279078"/>
            <a:ext cx="12105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step(Q[1])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0D14DF0-D56E-0046-8101-CFFF52075190}"/>
              </a:ext>
            </a:extLst>
          </p:cNvPr>
          <p:cNvSpPr txBox="1"/>
          <p:nvPr/>
        </p:nvSpPr>
        <p:spPr>
          <a:xfrm>
            <a:off x="7865606" y="4279078"/>
            <a:ext cx="12105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step(Q[2])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340B1347-ED3C-3B41-AC33-83617616E3FD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5871561" y="1924184"/>
            <a:ext cx="485326" cy="53874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419932C9-E243-9649-B48B-1EA20F2DD291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6356887" y="1924184"/>
            <a:ext cx="814343" cy="53874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BCAB8E64-D3D3-EB4D-A79C-301403DBE104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7171230" y="1924184"/>
            <a:ext cx="927887" cy="53874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E1613A0E-4426-B249-80D6-6661DFAC3BA3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8099117" y="1924184"/>
            <a:ext cx="371783" cy="53874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4B033F91-DFA4-5145-BDE6-55757C5D7E17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5871561" y="2832259"/>
            <a:ext cx="485326" cy="53874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C49D3D8A-103E-2F4D-9021-75089119CD7B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6356887" y="2832259"/>
            <a:ext cx="814343" cy="53874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0BCB025B-ED72-C74D-AE8D-BC148DB5ED9E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7171230" y="2832259"/>
            <a:ext cx="927887" cy="53874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1E7D5ED6-E0B3-D345-B535-A6AC5FD801B1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flipH="1">
            <a:off x="8099117" y="2832259"/>
            <a:ext cx="371783" cy="53874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CD3D3AC6-ABF2-F64A-872D-4423894BA230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>
            <a:off x="8099117" y="3740334"/>
            <a:ext cx="371783" cy="53874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647E27C2-C4E3-DD4B-B9B5-F99E49777222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 flipH="1">
            <a:off x="7171230" y="3740334"/>
            <a:ext cx="927887" cy="53874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3C84C2D9-F341-6E4D-8298-8AF7C22BCDFE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>
            <a:off x="6356887" y="3740334"/>
            <a:ext cx="814343" cy="53874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xmlns="" id="{4E66A034-88E5-3B48-8882-32CF104A6F2B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flipH="1">
            <a:off x="5871561" y="3740334"/>
            <a:ext cx="485326" cy="53874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xmlns="" id="{B85D0A32-230A-6F42-A788-44E22C56EA40}"/>
              </a:ext>
            </a:extLst>
          </p:cNvPr>
          <p:cNvCxnSpPr>
            <a:cxnSpLocks/>
          </p:cNvCxnSpPr>
          <p:nvPr/>
        </p:nvCxnSpPr>
        <p:spPr>
          <a:xfrm>
            <a:off x="5871561" y="4648410"/>
            <a:ext cx="485326" cy="53874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DC9747D6-66DF-2E4D-ABF5-2D137E6823E5}"/>
              </a:ext>
            </a:extLst>
          </p:cNvPr>
          <p:cNvCxnSpPr>
            <a:cxnSpLocks/>
          </p:cNvCxnSpPr>
          <p:nvPr/>
        </p:nvCxnSpPr>
        <p:spPr>
          <a:xfrm flipH="1">
            <a:off x="6356887" y="4648410"/>
            <a:ext cx="814343" cy="53874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xmlns="" id="{19D53EFF-BC72-CE4F-8895-7BD83CA7B716}"/>
              </a:ext>
            </a:extLst>
          </p:cNvPr>
          <p:cNvCxnSpPr>
            <a:cxnSpLocks/>
          </p:cNvCxnSpPr>
          <p:nvPr/>
        </p:nvCxnSpPr>
        <p:spPr>
          <a:xfrm>
            <a:off x="7171230" y="4648410"/>
            <a:ext cx="927887" cy="53874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xmlns="" id="{A28D3414-4373-3A49-8DA9-796BCAC9DEFD}"/>
              </a:ext>
            </a:extLst>
          </p:cNvPr>
          <p:cNvCxnSpPr>
            <a:cxnSpLocks/>
          </p:cNvCxnSpPr>
          <p:nvPr/>
        </p:nvCxnSpPr>
        <p:spPr>
          <a:xfrm flipH="1">
            <a:off x="8099117" y="4648410"/>
            <a:ext cx="371783" cy="53874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ight Arrow 55">
            <a:extLst>
              <a:ext uri="{FF2B5EF4-FFF2-40B4-BE49-F238E27FC236}">
                <a16:creationId xmlns:a16="http://schemas.microsoft.com/office/drawing/2014/main" xmlns="" id="{2209FF63-E634-F14F-8E4F-39E78583A1F7}"/>
              </a:ext>
            </a:extLst>
          </p:cNvPr>
          <p:cNvSpPr/>
          <p:nvPr/>
        </p:nvSpPr>
        <p:spPr>
          <a:xfrm>
            <a:off x="69079" y="2348627"/>
            <a:ext cx="3048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xmlns="" id="{43D53185-3167-6843-B9ED-BAF4273859F0}"/>
              </a:ext>
            </a:extLst>
          </p:cNvPr>
          <p:cNvSpPr/>
          <p:nvPr/>
        </p:nvSpPr>
        <p:spPr>
          <a:xfrm>
            <a:off x="78296" y="2801753"/>
            <a:ext cx="3048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xmlns="" id="{63932F98-4192-6940-AEF5-3E49A0A7917D}"/>
              </a:ext>
            </a:extLst>
          </p:cNvPr>
          <p:cNvSpPr/>
          <p:nvPr/>
        </p:nvSpPr>
        <p:spPr>
          <a:xfrm>
            <a:off x="103662" y="3254879"/>
            <a:ext cx="3048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xmlns="" id="{6B4113DF-2FC9-244E-A7FC-46EC78CF6D81}"/>
              </a:ext>
            </a:extLst>
          </p:cNvPr>
          <p:cNvSpPr/>
          <p:nvPr/>
        </p:nvSpPr>
        <p:spPr>
          <a:xfrm>
            <a:off x="103662" y="3672022"/>
            <a:ext cx="3048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xmlns="" id="{61707A67-B290-A94E-9E53-CD4D033D7278}"/>
              </a:ext>
            </a:extLst>
          </p:cNvPr>
          <p:cNvSpPr/>
          <p:nvPr/>
        </p:nvSpPr>
        <p:spPr>
          <a:xfrm>
            <a:off x="103662" y="4089165"/>
            <a:ext cx="3048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389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56" grpId="0" animBg="1"/>
      <p:bldP spid="56" grpId="1" animBg="1"/>
      <p:bldP spid="57" grpId="0" animBg="1"/>
      <p:bldP spid="57" grpId="1" animBg="1"/>
      <p:bldP spid="57" grpId="2" animBg="1"/>
      <p:bldP spid="57" grpId="3" animBg="1"/>
      <p:bldP spid="58" grpId="0" animBg="1"/>
      <p:bldP spid="58" grpId="1" animBg="1"/>
      <p:bldP spid="58" grpId="2" animBg="1"/>
      <p:bldP spid="58" grpId="3" animBg="1"/>
      <p:bldP spid="58" grpId="4" animBg="1"/>
      <p:bldP spid="58" grpId="5" animBg="1"/>
      <p:bldP spid="58" grpId="6" animBg="1"/>
      <p:bldP spid="59" grpId="0" animBg="1"/>
      <p:bldP spid="59" grpId="1" animBg="1"/>
      <p:bldP spid="59" grpId="2" animBg="1"/>
      <p:bldP spid="59" grpId="3" animBg="1"/>
      <p:bldP spid="59" grpId="4" animBg="1"/>
      <p:bldP spid="59" grpId="5" animBg="1"/>
      <p:bldP spid="60" grpId="0" animBg="1"/>
      <p:bldP spid="60" grpId="1" animBg="1"/>
      <p:bldP spid="60" grpId="2" animBg="1"/>
      <p:bldP spid="60" grpId="3" animBg="1"/>
      <p:bldP spid="60" grpId="4" animBg="1"/>
      <p:bldP spid="60" grpId="5" animBg="1"/>
      <p:bldP spid="60" grpId="6" animBg="1"/>
      <p:bldP spid="60" grpId="7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E02F430-015A-AA42-811B-B1A88B0375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8962D20C-A7B5-5D47-9178-D81949B13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Comparison: </a:t>
            </a:r>
            <a:r>
              <a:rPr lang="en-US" dirty="0" err="1"/>
              <a:t>Pygion</a:t>
            </a:r>
            <a:r>
              <a:rPr lang="en-US" dirty="0"/>
              <a:t> vs Legion C++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8962DA2-F3E9-A040-B4BA-B4FF1994E69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1700" spc="-150" dirty="0">
                <a:latin typeface="Courier" pitchFamily="2" charset="0"/>
                <a:ea typeface="Source Code Pro Medium" panose="020B0509030403020204" pitchFamily="49" charset="0"/>
              </a:rPr>
              <a:t>@task(privileges=[RW('y')+R('x')])</a:t>
            </a:r>
          </a:p>
          <a:p>
            <a:r>
              <a:rPr lang="en-US" sz="1700" spc="-150" dirty="0">
                <a:latin typeface="Courier" pitchFamily="2" charset="0"/>
                <a:ea typeface="Source Code Pro Medium" panose="020B0509030403020204" pitchFamily="49" charset="0"/>
              </a:rPr>
              <a:t>def </a:t>
            </a:r>
            <a:r>
              <a:rPr lang="en-US" sz="1700" spc="-150" dirty="0" err="1">
                <a:latin typeface="Courier" pitchFamily="2" charset="0"/>
                <a:ea typeface="Source Code Pro Medium" panose="020B0509030403020204" pitchFamily="49" charset="0"/>
              </a:rPr>
              <a:t>saxpy</a:t>
            </a:r>
            <a:r>
              <a:rPr lang="en-US" sz="1700" spc="-150" dirty="0">
                <a:latin typeface="Courier" pitchFamily="2" charset="0"/>
                <a:ea typeface="Source Code Pro Medium" panose="020B0509030403020204" pitchFamily="49" charset="0"/>
              </a:rPr>
              <a:t>(S, a):</a:t>
            </a:r>
          </a:p>
          <a:p>
            <a:r>
              <a:rPr lang="en-US" sz="1700" spc="-150" dirty="0">
                <a:latin typeface="Courier" pitchFamily="2" charset="0"/>
                <a:ea typeface="Source Code Pro Medium" panose="020B0509030403020204" pitchFamily="49" charset="0"/>
              </a:rPr>
              <a:t>  </a:t>
            </a:r>
            <a:r>
              <a:rPr lang="en-US" sz="1700" spc="-150" dirty="0" err="1">
                <a:latin typeface="Courier" pitchFamily="2" charset="0"/>
                <a:ea typeface="Source Code Pro Medium" panose="020B0509030403020204" pitchFamily="49" charset="0"/>
              </a:rPr>
              <a:t>S.y</a:t>
            </a:r>
            <a:r>
              <a:rPr lang="en-US" sz="1700" spc="-150" dirty="0">
                <a:latin typeface="Courier" pitchFamily="2" charset="0"/>
                <a:ea typeface="Source Code Pro Medium" panose="020B0509030403020204" pitchFamily="49" charset="0"/>
              </a:rPr>
              <a:t> += a * </a:t>
            </a:r>
            <a:r>
              <a:rPr lang="en-US" sz="1700" spc="-150" dirty="0" err="1">
                <a:latin typeface="Courier" pitchFamily="2" charset="0"/>
                <a:ea typeface="Source Code Pro Medium" panose="020B0509030403020204" pitchFamily="49" charset="0"/>
              </a:rPr>
              <a:t>S.x</a:t>
            </a:r>
            <a:endParaRPr lang="en-US" sz="1700" spc="-150" dirty="0">
              <a:latin typeface="Courier" pitchFamily="2" charset="0"/>
              <a:ea typeface="Source Code Pro Medium" panose="020B0509030403020204" pitchFamily="49" charset="0"/>
            </a:endParaRPr>
          </a:p>
          <a:p>
            <a:endParaRPr lang="en-US" sz="1700" spc="-150" dirty="0">
              <a:latin typeface="Courier" pitchFamily="2" charset="0"/>
              <a:ea typeface="Source Code Pro Medium" panose="020B0509030403020204" pitchFamily="49" charset="0"/>
            </a:endParaRPr>
          </a:p>
          <a:p>
            <a:r>
              <a:rPr lang="en-US" sz="1700" spc="-150" dirty="0">
                <a:latin typeface="Courier" pitchFamily="2" charset="0"/>
                <a:ea typeface="Source Code Pro Medium" panose="020B0509030403020204" pitchFamily="49" charset="0"/>
              </a:rPr>
              <a:t>S = Region([10], {</a:t>
            </a:r>
          </a:p>
          <a:p>
            <a:r>
              <a:rPr lang="en-US" sz="1700" spc="-150" dirty="0">
                <a:latin typeface="Courier" pitchFamily="2" charset="0"/>
                <a:ea typeface="Source Code Pro Medium" panose="020B0509030403020204" pitchFamily="49" charset="0"/>
              </a:rPr>
              <a:t>       'x': float, 'y': float})</a:t>
            </a:r>
          </a:p>
          <a:p>
            <a:r>
              <a:rPr lang="en-US" sz="1700" spc="-150" dirty="0">
                <a:latin typeface="Courier" pitchFamily="2" charset="0"/>
                <a:ea typeface="Source Code Pro Medium" panose="020B0509030403020204" pitchFamily="49" charset="0"/>
              </a:rPr>
              <a:t>P = </a:t>
            </a:r>
            <a:r>
              <a:rPr lang="en-US" sz="1700" spc="-150" dirty="0" err="1">
                <a:latin typeface="Courier" pitchFamily="2" charset="0"/>
                <a:ea typeface="Source Code Pro Medium" panose="020B0509030403020204" pitchFamily="49" charset="0"/>
              </a:rPr>
              <a:t>Partition.equal</a:t>
            </a:r>
            <a:r>
              <a:rPr lang="en-US" sz="1700" spc="-150" dirty="0">
                <a:latin typeface="Courier" pitchFamily="2" charset="0"/>
                <a:ea typeface="Source Code Pro Medium" panose="020B0509030403020204" pitchFamily="49" charset="0"/>
              </a:rPr>
              <a:t>(S, [2])</a:t>
            </a:r>
          </a:p>
          <a:p>
            <a:r>
              <a:rPr lang="en-US" sz="1700" spc="-150" dirty="0">
                <a:latin typeface="Courier" pitchFamily="2" charset="0"/>
                <a:ea typeface="Source Code Pro Medium" panose="020B0509030403020204" pitchFamily="49" charset="0"/>
              </a:rPr>
              <a:t>for </a:t>
            </a:r>
            <a:r>
              <a:rPr lang="en-US" sz="1700" spc="-150" dirty="0" err="1">
                <a:latin typeface="Courier" pitchFamily="2" charset="0"/>
                <a:ea typeface="Source Code Pro Medium" panose="020B0509030403020204" pitchFamily="49" charset="0"/>
              </a:rPr>
              <a:t>i</a:t>
            </a:r>
            <a:r>
              <a:rPr lang="en-US" sz="1700" spc="-150" dirty="0">
                <a:latin typeface="Courier" pitchFamily="2" charset="0"/>
                <a:ea typeface="Source Code Pro Medium" panose="020B0509030403020204" pitchFamily="49" charset="0"/>
              </a:rPr>
              <a:t> in </a:t>
            </a:r>
            <a:r>
              <a:rPr lang="en-US" sz="1700" spc="-150" dirty="0" err="1">
                <a:latin typeface="Courier" pitchFamily="2" charset="0"/>
                <a:ea typeface="Source Code Pro Medium" panose="020B0509030403020204" pitchFamily="49" charset="0"/>
              </a:rPr>
              <a:t>IndexLaunch</a:t>
            </a:r>
            <a:r>
              <a:rPr lang="en-US" sz="1700" spc="-150" dirty="0">
                <a:latin typeface="Courier" pitchFamily="2" charset="0"/>
                <a:ea typeface="Source Code Pro Medium" panose="020B0509030403020204" pitchFamily="49" charset="0"/>
              </a:rPr>
              <a:t>([2]):</a:t>
            </a:r>
          </a:p>
          <a:p>
            <a:r>
              <a:rPr lang="en-US" sz="1700" spc="-150" dirty="0">
                <a:latin typeface="Courier" pitchFamily="2" charset="0"/>
                <a:ea typeface="Source Code Pro Medium" panose="020B0509030403020204" pitchFamily="49" charset="0"/>
              </a:rPr>
              <a:t>   </a:t>
            </a:r>
            <a:r>
              <a:rPr lang="en-US" sz="1700" spc="-150" dirty="0" err="1">
                <a:latin typeface="Courier" pitchFamily="2" charset="0"/>
                <a:ea typeface="Source Code Pro Medium" panose="020B0509030403020204" pitchFamily="49" charset="0"/>
              </a:rPr>
              <a:t>saxpy</a:t>
            </a:r>
            <a:r>
              <a:rPr lang="en-US" sz="1700" spc="-150" dirty="0">
                <a:latin typeface="Courier" pitchFamily="2" charset="0"/>
                <a:ea typeface="Source Code Pro Medium" panose="020B0509030403020204" pitchFamily="49" charset="0"/>
              </a:rPr>
              <a:t>(P[</a:t>
            </a:r>
            <a:r>
              <a:rPr lang="en-US" sz="1700" spc="-150" dirty="0" err="1">
                <a:latin typeface="Courier" pitchFamily="2" charset="0"/>
                <a:ea typeface="Source Code Pro Medium" panose="020B0509030403020204" pitchFamily="49" charset="0"/>
              </a:rPr>
              <a:t>i</a:t>
            </a:r>
            <a:r>
              <a:rPr lang="en-US" sz="1700" spc="-150" dirty="0">
                <a:latin typeface="Courier" pitchFamily="2" charset="0"/>
                <a:ea typeface="Source Code Pro Medium" panose="020B0509030403020204" pitchFamily="49" charset="0"/>
              </a:rPr>
              <a:t>], 1.23)</a:t>
            </a:r>
          </a:p>
          <a:p>
            <a:endParaRPr lang="en-US" sz="1700" spc="-150" dirty="0">
              <a:latin typeface="Courier" pitchFamily="2" charset="0"/>
              <a:ea typeface="Source Code Pro Medium" panose="020B0509030403020204" pitchFamily="49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E2D5D224-AE95-4344-BE16-3D17922AD92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enum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 FIELD_IDS { FID_X, FID_Y };</a:t>
            </a:r>
          </a:p>
          <a:p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enum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 TASK_IDS { TID_SAXPY, TID_MAIN };</a:t>
            </a:r>
          </a:p>
          <a:p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void 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saxpy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(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const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 Task *task, 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const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std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::vector&lt;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PhysicalRegion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&gt; &amp;regions,</a:t>
            </a:r>
          </a:p>
          <a:p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           Context 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ctx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, Runtime *runtime) {</a:t>
            </a:r>
          </a:p>
          <a:p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  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FieldAccessor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&lt;READ_WRITE,float,1&gt; 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acc_y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(regions[0], FID_Y);</a:t>
            </a:r>
          </a:p>
          <a:p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  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FieldAccessor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&lt;READ_WRITE,float,1&gt; 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acc_x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(regions[1], FID_X);</a:t>
            </a:r>
          </a:p>
          <a:p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  float a = *(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const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 float*)(task-&gt;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args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);</a:t>
            </a:r>
          </a:p>
          <a:p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  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Rect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&lt;1&gt; 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rect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 = runtime-&gt;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get_index_space_domain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(</a:t>
            </a:r>
          </a:p>
          <a:p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      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ctx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, task-&gt;regions[0].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region.get_index_space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());</a:t>
            </a:r>
          </a:p>
          <a:p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  for (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PointInRectIterator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&lt;1&gt; 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i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(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rect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); 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i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(); 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i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++)</a:t>
            </a:r>
          </a:p>
          <a:p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acc_y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[*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i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] += + a * 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acc_x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[*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i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];</a:t>
            </a:r>
          </a:p>
          <a:p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void main(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const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 Task *task, 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const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std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::vector&lt;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PhysicalRegion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&gt; &amp;regions,</a:t>
            </a:r>
          </a:p>
          <a:p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          Context 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ctx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, Runtime *runtime) {</a:t>
            </a:r>
          </a:p>
          <a:p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  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IndexSpace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 I = runtime-&gt;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create_index_space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(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ctx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, 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Rect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&lt;1&gt;(0, 9));</a:t>
            </a:r>
          </a:p>
          <a:p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  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FieldSpace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 F = runtime-&gt;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create_field_space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(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ctx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);</a:t>
            </a:r>
          </a:p>
          <a:p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  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FieldAllocator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 allocator = runtime-&gt;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create_field_allocator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(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ctx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, F);</a:t>
            </a:r>
          </a:p>
          <a:p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  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allocator.allocate_field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(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sizeof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(float), FID_X);</a:t>
            </a:r>
          </a:p>
          <a:p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  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allocator.allocate_field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(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sizeof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(float), FID_Y);</a:t>
            </a:r>
          </a:p>
          <a:p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  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LogicalRegion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 S = runtime-&gt;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create_logical_region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(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ctx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, I, F);</a:t>
            </a:r>
          </a:p>
          <a:p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  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IndexSpace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 colors = runtime-&gt;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create_index_space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(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ctx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, 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Rect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&lt;1&gt;(0, 1));</a:t>
            </a:r>
          </a:p>
          <a:p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  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IndexPartition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 IP = runtime-&gt;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create_equal_partition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(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ctx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, I, colors);</a:t>
            </a:r>
          </a:p>
          <a:p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  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LogicalPartition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 P = runtime-&gt;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get_logical_partition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(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ctx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, S, IP);</a:t>
            </a:r>
          </a:p>
          <a:p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  float a = 1.23;</a:t>
            </a:r>
          </a:p>
          <a:p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  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IndexLauncher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 launch(TID_SAXPY, colors, 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TaskArgument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((void *)&amp;a, 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sizeof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(a)),</a:t>
            </a:r>
          </a:p>
          <a:p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ArgumentMap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());</a:t>
            </a:r>
          </a:p>
          <a:p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  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launch.add_region_requirement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(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RegionRequirement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(</a:t>
            </a:r>
          </a:p>
          <a:p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      P, 0, READ_WRITE, EXCLUSIVE, S));</a:t>
            </a:r>
          </a:p>
          <a:p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  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launch.add_region_requirement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(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RegionRequirement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(</a:t>
            </a:r>
          </a:p>
          <a:p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      P, 0, READ_ONLY, EXCLUSIVE, S));</a:t>
            </a:r>
          </a:p>
          <a:p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  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launch.add_field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(0, FID_Y);</a:t>
            </a:r>
          </a:p>
          <a:p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  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launch.add_field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(1, FID_X);</a:t>
            </a:r>
          </a:p>
          <a:p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  runtime-&gt;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execute_index_space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(</a:t>
            </a:r>
            <a:r>
              <a:rPr lang="en-US" dirty="0" err="1">
                <a:latin typeface="Courier" pitchFamily="2" charset="0"/>
                <a:ea typeface="Source Code Pro Medium" panose="020B0509030403020204" pitchFamily="49" charset="0"/>
              </a:rPr>
              <a:t>ctx</a:t>
            </a:r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, launch);</a:t>
            </a:r>
          </a:p>
          <a:p>
            <a:r>
              <a:rPr lang="en-US" dirty="0">
                <a:latin typeface="Courier" pitchFamily="2" charset="0"/>
                <a:ea typeface="Source Code Pro Medium" panose="020B0509030403020204" pitchFamily="49" charset="0"/>
              </a:rPr>
              <a:t>}</a:t>
            </a:r>
          </a:p>
          <a:p>
            <a:endParaRPr lang="en-US" dirty="0">
              <a:latin typeface="Courier" pitchFamily="2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429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A92AA95A-2939-EE42-A0A1-1B1FEF2C0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AB504B71-A116-184F-A6F7-0DA8E93B6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Pygion</a:t>
            </a:r>
            <a:r>
              <a:rPr lang="en-US" dirty="0"/>
              <a:t> is Higher-Level than Legion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xmlns="" id="{FE0B6B2A-F4E2-C641-A412-9404E351427B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4123511496"/>
              </p:ext>
            </p:extLst>
          </p:nvPr>
        </p:nvGraphicFramePr>
        <p:xfrm>
          <a:off x="457201" y="1352550"/>
          <a:ext cx="8108949" cy="2377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xmlns="" val="3642883939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xmlns="" val="3282070456"/>
                    </a:ext>
                  </a:extLst>
                </a:gridCol>
                <a:gridCol w="1860549">
                  <a:extLst>
                    <a:ext uri="{9D8B030D-6E8A-4147-A177-3AD203B41FA5}">
                      <a16:colId xmlns:a16="http://schemas.microsoft.com/office/drawing/2014/main" xmlns="" val="1647144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800" b="1" dirty="0"/>
                        <a:t>Feature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Pygion</a:t>
                      </a:r>
                      <a:endParaRPr lang="en-US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Legion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263316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/>
                        <a:t>Privilege tracking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Automatic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Manual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34411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/>
                        <a:t>Memory management (for regions, etc.)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Automatic (via dynamic escape analysis)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Manual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2330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/>
                        <a:t>Accessors (for efficient data access)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Automatic (via NumPy)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Manual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366089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/>
                        <a:t>Calling convention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Automatic (Pickle or Regent)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Manual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3358308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5AE8390-FB7C-1F46-88B2-78CB2F54E0E3}"/>
              </a:ext>
            </a:extLst>
          </p:cNvPr>
          <p:cNvSpPr txBox="1"/>
          <p:nvPr/>
        </p:nvSpPr>
        <p:spPr>
          <a:xfrm>
            <a:off x="3314820" y="4171950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paper for details</a:t>
            </a:r>
          </a:p>
        </p:txBody>
      </p:sp>
    </p:spTree>
    <p:extLst>
      <p:ext uri="{BB962C8B-B14F-4D97-AF65-F5344CB8AC3E}">
        <p14:creationId xmlns:p14="http://schemas.microsoft.com/office/powerpoint/2010/main" val="23219759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ESENTER_VERSION" val="6"/>
  <p:tag name="ARTICULATE_PROJECT_CHECK" val="0"/>
  <p:tag name="ARTICULATE_PROJECT_OPEN" val="0"/>
</p:tagLst>
</file>

<file path=ppt/theme/theme1.xml><?xml version="1.0" encoding="utf-8"?>
<a:theme xmlns:a="http://schemas.openxmlformats.org/drawingml/2006/main" name="Blank">
  <a:themeElements>
    <a:clrScheme name="SLAC_RevisedPalette_2012">
      <a:dk1>
        <a:srgbClr val="000000"/>
      </a:dk1>
      <a:lt1>
        <a:sysClr val="window" lastClr="FFFFFF"/>
      </a:lt1>
      <a:dk2>
        <a:srgbClr val="E17000"/>
      </a:dk2>
      <a:lt2>
        <a:srgbClr val="A4001D"/>
      </a:lt2>
      <a:accent1>
        <a:srgbClr val="A4001D"/>
      </a:accent1>
      <a:accent2>
        <a:srgbClr val="E17000"/>
      </a:accent2>
      <a:accent3>
        <a:srgbClr val="4D4F53"/>
      </a:accent3>
      <a:accent4>
        <a:srgbClr val="545455"/>
      </a:accent4>
      <a:accent5>
        <a:srgbClr val="0099CC"/>
      </a:accent5>
      <a:accent6>
        <a:srgbClr val="69BE28"/>
      </a:accent6>
      <a:hlink>
        <a:srgbClr val="A4001D"/>
      </a:hlink>
      <a:folHlink>
        <a:srgbClr val="A4001D"/>
      </a:folHlink>
    </a:clrScheme>
    <a:fontScheme name="TH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pt_hd_2019" id="{B7992EC4-9F20-449C-B056-2DBF01C21CC4}" vid="{DD0F5D4D-759F-4E20-AEE9-D4E95DBBFE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1842</Words>
  <Application>Microsoft Macintosh PowerPoint</Application>
  <PresentationFormat>On-screen Show (16:9)</PresentationFormat>
  <Paragraphs>286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Blank</vt:lpstr>
      <vt:lpstr>Pygion: Flexible, Scalable Task-Based Parallelism with Python</vt:lpstr>
      <vt:lpstr>Motivation: Data Analysis at LCLS</vt:lpstr>
      <vt:lpstr>Pygion: Task-Based Programming for Python</vt:lpstr>
      <vt:lpstr>Performance: Can it Possibly be Reasonable?</vt:lpstr>
      <vt:lpstr>Regions and Partitions</vt:lpstr>
      <vt:lpstr>Tasks</vt:lpstr>
      <vt:lpstr>Dependence Analysis</vt:lpstr>
      <vt:lpstr>Code Comparison: Pygion vs Legion C++</vt:lpstr>
      <vt:lpstr>Pygion is Higher-Level than Legion</vt:lpstr>
      <vt:lpstr>Optimizations in Pygion</vt:lpstr>
      <vt:lpstr>Index Launch Optimization</vt:lpstr>
      <vt:lpstr>Constant Time Launch (CTL) Desugared</vt:lpstr>
      <vt:lpstr>Evaluation</vt:lpstr>
      <vt:lpstr>Case Study: MiniFEL Proxy Application for ExaFEL</vt:lpstr>
      <vt:lpstr>Acknowledgment</vt:lpstr>
      <vt:lpstr>Questions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cp:lastPrinted>2019-11-12T20:43:20Z</cp:lastPrinted>
  <dcterms:created xsi:type="dcterms:W3CDTF">2012-06-11T23:48:53Z</dcterms:created>
  <dcterms:modified xsi:type="dcterms:W3CDTF">2019-11-16T04:47:56Z</dcterms:modified>
</cp:coreProperties>
</file>